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8" r:id="rId13"/>
    <p:sldId id="302" r:id="rId14"/>
    <p:sldId id="293" r:id="rId15"/>
    <p:sldId id="294" r:id="rId16"/>
    <p:sldId id="270" r:id="rId17"/>
    <p:sldId id="303" r:id="rId18"/>
    <p:sldId id="273" r:id="rId19"/>
    <p:sldId id="304" r:id="rId20"/>
    <p:sldId id="274" r:id="rId21"/>
    <p:sldId id="305" r:id="rId22"/>
    <p:sldId id="306" r:id="rId23"/>
    <p:sldId id="287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practicalmoneyskills.com/learn/budgetin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Get Set for </a:t>
            </a:r>
            <a:br>
              <a:rPr lang="en-CA" dirty="0" smtClean="0"/>
            </a:br>
            <a:r>
              <a:rPr lang="en-CA" dirty="0" smtClean="0"/>
              <a:t>Budgeting, Organization &amp; Time Management   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2400" b="1" dirty="0" smtClean="0"/>
              <a:t>SESSION 1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3861369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Milestones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 this learning series, you will complete 2 milestones. </a:t>
            </a:r>
            <a:endParaRPr lang="en-US" sz="2000" dirty="0" smtClean="0"/>
          </a:p>
          <a:p>
            <a:r>
              <a:rPr lang="en-US" sz="2000" dirty="0" smtClean="0"/>
              <a:t>As </a:t>
            </a:r>
            <a:r>
              <a:rPr lang="en-US" sz="2000" dirty="0"/>
              <a:t>you saw on your learner plan template, you will complete the following milestones:</a:t>
            </a:r>
            <a:endParaRPr lang="en-CA" sz="2000" dirty="0"/>
          </a:p>
          <a:p>
            <a:pPr lvl="1"/>
            <a:r>
              <a:rPr lang="en-CA" dirty="0"/>
              <a:t>Milestone 28: Create and organize a to-do list.  </a:t>
            </a:r>
          </a:p>
          <a:p>
            <a:pPr lvl="1"/>
            <a:r>
              <a:rPr lang="en-CA" dirty="0"/>
              <a:t>Milestone 217: Use a grocery flyer to compare costs and make simple calculations. 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7123" y="395510"/>
            <a:ext cx="1213209" cy="121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49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Session 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 this session you will develop the following skills for success:</a:t>
            </a:r>
            <a:endParaRPr lang="en-CA" sz="2000" dirty="0"/>
          </a:p>
          <a:p>
            <a:pPr marL="0" indent="0">
              <a:buNone/>
            </a:pPr>
            <a:endParaRPr lang="en-CA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043041"/>
              </p:ext>
            </p:extLst>
          </p:nvPr>
        </p:nvGraphicFramePr>
        <p:xfrm>
          <a:off x="2589212" y="2830494"/>
          <a:ext cx="7426326" cy="3421636"/>
        </p:xfrm>
        <a:graphic>
          <a:graphicData uri="http://schemas.openxmlformats.org/drawingml/2006/table">
            <a:tbl>
              <a:tblPr firstRow="1" firstCol="1" bandRow="1"/>
              <a:tblGrid>
                <a:gridCol w="1734594">
                  <a:extLst>
                    <a:ext uri="{9D8B030D-6E8A-4147-A177-3AD203B41FA5}">
                      <a16:colId xmlns:a16="http://schemas.microsoft.com/office/drawing/2014/main" val="1085868755"/>
                    </a:ext>
                  </a:extLst>
                </a:gridCol>
                <a:gridCol w="5691732">
                  <a:extLst>
                    <a:ext uri="{9D8B030D-6E8A-4147-A177-3AD203B41FA5}">
                      <a16:colId xmlns:a16="http://schemas.microsoft.com/office/drawing/2014/main" val="1365280536"/>
                    </a:ext>
                  </a:extLst>
                </a:gridCol>
              </a:tblGrid>
              <a:tr h="5292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Adaptability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learn skills to help you adapt to financial changes in your life.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61565"/>
                  </a:ext>
                </a:extLst>
              </a:tr>
              <a:tr h="5292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Collaboration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work collectively with your classmates to complete task based activities with a mutual goal.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627715"/>
                  </a:ext>
                </a:extLst>
              </a:tr>
              <a:tr h="5292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practice your verbal communication skills while discussing and defining budgeting vocabulary and the importance of a budget. 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554134"/>
                  </a:ext>
                </a:extLst>
              </a:tr>
              <a:tr h="5292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digital skills to locate and take part in a budgeting skills self-assessment and vocabulary research.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336938"/>
                  </a:ext>
                </a:extLst>
              </a:tr>
              <a:tr h="5292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Reading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find, read and understand information about budgeting, and its importance.  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189365"/>
                  </a:ext>
                </a:extLst>
              </a:tr>
              <a:tr h="2646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Writing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 will document information about budgets and their importance. 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592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7631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a Budget?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A budget is a plan for how you are going to spend and save your money. </a:t>
            </a:r>
            <a:endParaRPr lang="en-CA" dirty="0" smtClean="0"/>
          </a:p>
          <a:p>
            <a:r>
              <a:rPr lang="en-CA" dirty="0" smtClean="0"/>
              <a:t>It </a:t>
            </a:r>
            <a:r>
              <a:rPr lang="en-CA" dirty="0"/>
              <a:t>uses income and expense estimations to predict how much you will make and spend during a specific period of time. 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305999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a Budget?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It doesn’t matter how much money one has, EVERYONE should use a budget. </a:t>
            </a:r>
            <a:endParaRPr lang="en-CA" dirty="0" smtClean="0"/>
          </a:p>
          <a:p>
            <a:r>
              <a:rPr lang="en-CA" dirty="0" smtClean="0"/>
              <a:t>Budgets </a:t>
            </a:r>
            <a:r>
              <a:rPr lang="en-CA" dirty="0"/>
              <a:t>ensure we have money to pay for the things we need and help us save for the things we want.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05869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Do you use a budget now?</a:t>
            </a:r>
          </a:p>
          <a:p>
            <a:r>
              <a:rPr lang="en-CA" dirty="0"/>
              <a:t>How would you rank your current budgeting skills?</a:t>
            </a:r>
          </a:p>
          <a:p>
            <a:r>
              <a:rPr lang="en-CA" dirty="0"/>
              <a:t>Why do you think using a budget is important?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042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0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To test your current budgeting knowledge, use the link below to complete the budgeting knowledge quiz. </a:t>
            </a:r>
          </a:p>
          <a:p>
            <a:r>
              <a:rPr lang="en-CA" u="sng" dirty="0">
                <a:hlinkClick r:id="rId2"/>
              </a:rPr>
              <a:t>https://www.practicalmoneyskills.com/learn/budgeting</a:t>
            </a:r>
            <a:r>
              <a:rPr lang="en-CA" dirty="0"/>
              <a:t>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9077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076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How did you do? </a:t>
            </a:r>
            <a:endParaRPr lang="en-CA" sz="2000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306" y="624110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629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Budget Vocabulary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Before you can begin creating a budget for yourself, you need to be familiar with the terms used on a budget.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0733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Use a computer to search for budgeting vocabulary definitions and fill in the chart </a:t>
            </a:r>
            <a:r>
              <a:rPr lang="en-CA" dirty="0" smtClean="0"/>
              <a:t>on pages 6-7 of your workbook. </a:t>
            </a:r>
          </a:p>
          <a:p>
            <a:r>
              <a:rPr lang="en-CA" dirty="0" smtClean="0"/>
              <a:t>When </a:t>
            </a:r>
            <a:r>
              <a:rPr lang="en-CA" dirty="0"/>
              <a:t>everyone is done, share and discuss the definitions you have each found.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4593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Now that we have learned the difference between fixed expenses and variable expenses, let’s test our knowledge. </a:t>
            </a:r>
            <a:endParaRPr lang="en-CA" dirty="0" smtClean="0"/>
          </a:p>
          <a:p>
            <a:r>
              <a:rPr lang="en-CA" dirty="0" smtClean="0"/>
              <a:t>On page 8 in your workbook is </a:t>
            </a:r>
            <a:r>
              <a:rPr lang="en-CA" dirty="0"/>
              <a:t>a list of expenses. </a:t>
            </a:r>
            <a:endParaRPr lang="en-CA" dirty="0" smtClean="0"/>
          </a:p>
          <a:p>
            <a:r>
              <a:rPr lang="en-CA" dirty="0" smtClean="0"/>
              <a:t>Put </a:t>
            </a:r>
            <a:r>
              <a:rPr lang="en-CA" dirty="0"/>
              <a:t>the expenses in the correct expense category in the </a:t>
            </a:r>
            <a:r>
              <a:rPr lang="en-CA" dirty="0" smtClean="0"/>
              <a:t>chart. </a:t>
            </a:r>
          </a:p>
          <a:p>
            <a:r>
              <a:rPr lang="en-CA" dirty="0" smtClean="0"/>
              <a:t>Take </a:t>
            </a:r>
            <a:r>
              <a:rPr lang="en-CA" dirty="0"/>
              <a:t>the activity up as a group and decide if you agree on which category each expense should be in.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383" y="62442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427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082579"/>
              </p:ext>
            </p:extLst>
          </p:nvPr>
        </p:nvGraphicFramePr>
        <p:xfrm>
          <a:off x="3095897" y="9521"/>
          <a:ext cx="6335485" cy="6848479"/>
        </p:xfrm>
        <a:graphic>
          <a:graphicData uri="http://schemas.openxmlformats.org/drawingml/2006/table">
            <a:tbl>
              <a:tblPr firstRow="1" firstCol="1" bandRow="1"/>
              <a:tblGrid>
                <a:gridCol w="1341632">
                  <a:extLst>
                    <a:ext uri="{9D8B030D-6E8A-4147-A177-3AD203B41FA5}">
                      <a16:colId xmlns:a16="http://schemas.microsoft.com/office/drawing/2014/main" val="1012241753"/>
                    </a:ext>
                  </a:extLst>
                </a:gridCol>
                <a:gridCol w="4993853">
                  <a:extLst>
                    <a:ext uri="{9D8B030D-6E8A-4147-A177-3AD203B41FA5}">
                      <a16:colId xmlns:a16="http://schemas.microsoft.com/office/drawing/2014/main" val="3900288772"/>
                    </a:ext>
                  </a:extLst>
                </a:gridCol>
              </a:tblGrid>
              <a:tr h="2116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Session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Topics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50497"/>
                  </a:ext>
                </a:extLst>
              </a:tr>
              <a:tr h="63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Defining budgeting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 importance of budgeting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Budgeting vocabulary 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042439"/>
                  </a:ext>
                </a:extLst>
              </a:tr>
              <a:tr h="846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Your income and expenses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Your spending habits and cutting back 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Needs vs. wants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Saving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997789"/>
                  </a:ext>
                </a:extLst>
              </a:tr>
              <a:tr h="423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Credit and debt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Calculating interest 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898024"/>
                  </a:ext>
                </a:extLst>
              </a:tr>
              <a:tr h="63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Consumer knowledge 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Comparison shopping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Groceries and meal planning on a  budget 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628452"/>
                  </a:ext>
                </a:extLst>
              </a:tr>
              <a:tr h="63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Online shopping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Online financial safety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Organizing online bills and information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12072"/>
                  </a:ext>
                </a:extLst>
              </a:tr>
              <a:tr h="63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Seasonal budgeting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Planning and saving for special occasions 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Financial resources in your community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0337970"/>
                  </a:ext>
                </a:extLst>
              </a:tr>
              <a:tr h="63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Organizing your home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De-cluttering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Online selling and trading  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897654"/>
                  </a:ext>
                </a:extLst>
              </a:tr>
              <a:tr h="63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Time management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Calendars and schedules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Prioritizing and check lists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53014"/>
                  </a:ext>
                </a:extLst>
              </a:tr>
              <a:tr h="6348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Organizing information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Organizational systems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LATCH principal 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381683"/>
                  </a:ext>
                </a:extLst>
              </a:tr>
              <a:tr h="4232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CA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Creating a budget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Culminating task </a:t>
                      </a:r>
                      <a:endParaRPr lang="en-CA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5394" marR="453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558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9065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Can you think of some things that appreciate?</a:t>
            </a:r>
          </a:p>
          <a:p>
            <a:r>
              <a:rPr lang="en-CA" dirty="0"/>
              <a:t>Can you think of some things that depreciate? </a:t>
            </a:r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7740" y="624110"/>
            <a:ext cx="579170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13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Getting Started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Understanding your financial situation is an important first step in creating a budget. </a:t>
            </a:r>
            <a:endParaRPr lang="en-CA" dirty="0" smtClean="0"/>
          </a:p>
          <a:p>
            <a:r>
              <a:rPr lang="en-CA" dirty="0" smtClean="0"/>
              <a:t>Being </a:t>
            </a:r>
            <a:r>
              <a:rPr lang="en-CA" dirty="0"/>
              <a:t>aware of what your income and expenses are will help you create a realistic budget. </a:t>
            </a:r>
            <a:endParaRPr lang="en-CA" dirty="0" smtClean="0"/>
          </a:p>
          <a:p>
            <a:r>
              <a:rPr lang="en-CA" dirty="0" smtClean="0"/>
              <a:t>Throughout </a:t>
            </a:r>
            <a:r>
              <a:rPr lang="en-CA" dirty="0"/>
              <a:t>the remainder of this learning series, we will be learning how to create an organized, balanced budget while following some common budgeting tips. </a:t>
            </a:r>
          </a:p>
        </p:txBody>
      </p:sp>
    </p:spTree>
    <p:extLst>
      <p:ext uri="{BB962C8B-B14F-4D97-AF65-F5344CB8AC3E}">
        <p14:creationId xmlns:p14="http://schemas.microsoft.com/office/powerpoint/2010/main" val="22935863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Budgeting Tips 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89212" y="1593669"/>
            <a:ext cx="8915400" cy="4950822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Don’t spend beyond your means. If you don’t have the income, don’t purchase the expense.  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Remember that every month is different.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 off your debts.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Trim your budget when you can.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Track your progress: Review your budget on a regular basis and make sure you are sticking to your plan.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 a buffer in your budget: Don’t spread yourself too thinly. Make sure you over estimate expenses so that you have money left over instead of not having enough.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 up your credit cards.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Try a cash budget if you are struggling to keep track of purchases.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buFont typeface="+mj-lt"/>
              <a:buAutoNum type="arabicPeriod"/>
            </a:pP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a budgeting tool such as a spreadsheet, or app or website.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Set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goals. </a:t>
            </a:r>
            <a:endParaRPr lang="en-CA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6049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9315" y="1872343"/>
            <a:ext cx="8915400" cy="44088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800" dirty="0" smtClean="0"/>
              <a:t>Questions?</a:t>
            </a:r>
            <a:endParaRPr lang="en-CA" sz="4800" dirty="0"/>
          </a:p>
        </p:txBody>
      </p:sp>
    </p:spTree>
    <p:extLst>
      <p:ext uri="{BB962C8B-B14F-4D97-AF65-F5344CB8AC3E}">
        <p14:creationId xmlns:p14="http://schemas.microsoft.com/office/powerpoint/2010/main" val="311959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 this learning series, you will learn skills that will help you improve your budgeting, organization and time management skills. </a:t>
            </a:r>
            <a:endParaRPr lang="en-CA" dirty="0" smtClean="0"/>
          </a:p>
          <a:p>
            <a:r>
              <a:rPr lang="en-CA" dirty="0" smtClean="0"/>
              <a:t>Having </a:t>
            </a:r>
            <a:r>
              <a:rPr lang="en-CA" dirty="0"/>
              <a:t>excellent budgeting skills will ensure you always have money for the things you need. </a:t>
            </a:r>
            <a:endParaRPr lang="en-CA" dirty="0" smtClean="0"/>
          </a:p>
          <a:p>
            <a:r>
              <a:rPr lang="en-CA" dirty="0" smtClean="0"/>
              <a:t>Improving </a:t>
            </a:r>
            <a:r>
              <a:rPr lang="en-CA" dirty="0"/>
              <a:t>your organization and time management skills will render you more efficient and successful on a daily basis.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9720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Complete the assessment package. 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/>
              <a:t>purpose of this assessment is to determine what tasks you can already complete independently and what skills you will upgrade during this learning series. </a:t>
            </a:r>
            <a:endParaRPr lang="en-US" sz="2000" dirty="0" smtClean="0"/>
          </a:p>
          <a:p>
            <a:r>
              <a:rPr lang="en-US" sz="2000" dirty="0" smtClean="0"/>
              <a:t>Feedback </a:t>
            </a:r>
            <a:r>
              <a:rPr lang="en-US" sz="2000" dirty="0"/>
              <a:t>will be provided to you during session 2. </a:t>
            </a:r>
            <a:endParaRPr lang="en-CA" sz="2000" dirty="0"/>
          </a:p>
          <a:p>
            <a:r>
              <a:rPr lang="en-US" sz="2000" dirty="0"/>
              <a:t>When you have completed the assessment, make sure your name is on the package and hand it to your facilitator.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 descr="https://phmecloud.blob.core.windows.net/photo/web/zx4dmqow2azln8ihv5l0spcm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803" y="626380"/>
            <a:ext cx="63817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522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Learning Styles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It is also important to understand how you learn best. </a:t>
            </a:r>
            <a:endParaRPr lang="en-CA" sz="2000" dirty="0"/>
          </a:p>
          <a:p>
            <a:r>
              <a:rPr lang="en-US" sz="2000" dirty="0"/>
              <a:t>There are 3 learning styles:</a:t>
            </a:r>
            <a:endParaRPr lang="en-CA" sz="2000" dirty="0"/>
          </a:p>
          <a:p>
            <a:pPr lvl="1"/>
            <a:r>
              <a:rPr lang="en-CA" sz="2000" dirty="0" smtClean="0"/>
              <a:t>Visual</a:t>
            </a:r>
          </a:p>
          <a:p>
            <a:pPr lvl="1"/>
            <a:r>
              <a:rPr lang="en-CA" sz="2000" dirty="0" smtClean="0"/>
              <a:t>Auditory</a:t>
            </a:r>
          </a:p>
          <a:p>
            <a:pPr lvl="1"/>
            <a:r>
              <a:rPr lang="en-CA" sz="2000" dirty="0" smtClean="0"/>
              <a:t>Kinesthetic </a:t>
            </a:r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756" y="4206240"/>
            <a:ext cx="2431807" cy="237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929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Why is it important to understand how we learn best? </a:t>
            </a:r>
            <a:endParaRPr lang="en-CA" sz="2000" dirty="0"/>
          </a:p>
          <a:p>
            <a:r>
              <a:rPr lang="en-US" sz="2000" dirty="0"/>
              <a:t>Why is understanding the different types of learners important when preparing </a:t>
            </a:r>
            <a:r>
              <a:rPr lang="en-US" sz="2000" dirty="0" smtClean="0"/>
              <a:t>for employment?</a:t>
            </a:r>
            <a:endParaRPr lang="en-CA" sz="2000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369" y="679288"/>
            <a:ext cx="579170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71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Complete the learning style survey provided by your facilitator to determine what type of learner you are. </a:t>
            </a:r>
            <a:endParaRPr lang="en-US" sz="2000" dirty="0" smtClean="0"/>
          </a:p>
          <a:p>
            <a:r>
              <a:rPr lang="en-US" sz="2000" dirty="0" smtClean="0"/>
              <a:t>When </a:t>
            </a:r>
            <a:r>
              <a:rPr lang="en-US" sz="2000" dirty="0"/>
              <a:t>completed, make sure your name is on it, and hand it to your facilitator.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572" y="624110"/>
            <a:ext cx="640135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58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Learner Plans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learner plan is a tool for yourself and your facilitator to use, to plan and monitor your goal, learning activities, milestones, additional supports required and referral </a:t>
            </a:r>
            <a:r>
              <a:rPr lang="en-US" sz="2000" dirty="0" smtClean="0"/>
              <a:t>results.</a:t>
            </a:r>
          </a:p>
          <a:p>
            <a:r>
              <a:rPr lang="en-US" sz="2000" dirty="0" smtClean="0"/>
              <a:t>Review your learner plan and complete the tasks outlined on page 2 in your workbook. </a:t>
            </a:r>
            <a:endParaRPr lang="en-C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442" y="624110"/>
            <a:ext cx="664522" cy="66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15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Milestones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Milestones are activities you will complete during the program. </a:t>
            </a:r>
            <a:endParaRPr lang="en-US" sz="2000" dirty="0" smtClean="0"/>
          </a:p>
          <a:p>
            <a:r>
              <a:rPr lang="en-US" sz="2000" dirty="0" smtClean="0"/>
              <a:t>They </a:t>
            </a:r>
            <a:r>
              <a:rPr lang="en-US" sz="2000" dirty="0"/>
              <a:t>allow you to demonstrate your ability to successfully complete specific tasks related to your goal. </a:t>
            </a:r>
            <a:endParaRPr lang="en-CA" sz="2000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265" y="395510"/>
            <a:ext cx="1218400" cy="121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825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1048</Words>
  <Application>Microsoft Office PowerPoint</Application>
  <PresentationFormat>Widescreen</PresentationFormat>
  <Paragraphs>133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Gothic</vt:lpstr>
      <vt:lpstr>Symbol</vt:lpstr>
      <vt:lpstr>Times New Roman</vt:lpstr>
      <vt:lpstr>Wingdings 3</vt:lpstr>
      <vt:lpstr>Wisp</vt:lpstr>
      <vt:lpstr>Get Set for  Budgeting, Organization &amp; Time Management   </vt:lpstr>
      <vt:lpstr>PowerPoint Presentation</vt:lpstr>
      <vt:lpstr>Introduction</vt:lpstr>
      <vt:lpstr>Activity</vt:lpstr>
      <vt:lpstr>Learning Styles</vt:lpstr>
      <vt:lpstr>Discuss</vt:lpstr>
      <vt:lpstr>Activity</vt:lpstr>
      <vt:lpstr>Learner Plans</vt:lpstr>
      <vt:lpstr>Milestones</vt:lpstr>
      <vt:lpstr>Milestones</vt:lpstr>
      <vt:lpstr>Session 1</vt:lpstr>
      <vt:lpstr>What is a Budget?</vt:lpstr>
      <vt:lpstr>What is a Budget? </vt:lpstr>
      <vt:lpstr>Discuss </vt:lpstr>
      <vt:lpstr>Activity </vt:lpstr>
      <vt:lpstr>Discuss</vt:lpstr>
      <vt:lpstr>Budget Vocabulary</vt:lpstr>
      <vt:lpstr>Activity</vt:lpstr>
      <vt:lpstr>Activity</vt:lpstr>
      <vt:lpstr>Discuss </vt:lpstr>
      <vt:lpstr>Getting Started</vt:lpstr>
      <vt:lpstr>Budgeting Tips </vt:lpstr>
      <vt:lpstr>PowerPoint Presentation</vt:lpstr>
    </vt:vector>
  </TitlesOfParts>
  <Company>Grand Erie District School Board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Set for  Office Administration</dc:title>
  <dc:creator>Kari Dumesnil</dc:creator>
  <cp:lastModifiedBy>Kari Dumesnil</cp:lastModifiedBy>
  <cp:revision>19</cp:revision>
  <dcterms:created xsi:type="dcterms:W3CDTF">2023-02-01T18:40:23Z</dcterms:created>
  <dcterms:modified xsi:type="dcterms:W3CDTF">2023-03-01T23:57:35Z</dcterms:modified>
</cp:coreProperties>
</file>