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88" r:id="rId4"/>
    <p:sldId id="293" r:id="rId5"/>
    <p:sldId id="294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04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274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340" r:id="rId42"/>
    <p:sldId id="341" r:id="rId43"/>
    <p:sldId id="287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outu.be/WmCwqK2BnaU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outu.be/m0IxbmXv_C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Get Set for </a:t>
            </a:r>
            <a:br>
              <a:rPr lang="en-CA" dirty="0"/>
            </a:br>
            <a:r>
              <a:rPr lang="en-CA" dirty="0"/>
              <a:t>Budgeting, Organization &amp; Time Management 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/>
              <a:t>SESSION 2</a:t>
            </a:r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Challenge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For the duration of this learning series, track your spending. </a:t>
            </a:r>
          </a:p>
          <a:p>
            <a:r>
              <a:rPr lang="en-CA" dirty="0"/>
              <a:t>Every cent. </a:t>
            </a:r>
          </a:p>
          <a:p>
            <a:r>
              <a:rPr lang="en-CA" dirty="0"/>
              <a:t>During the last session, we will discuss spending habits and what you maybe learned about yourself and your habits. </a:t>
            </a:r>
          </a:p>
        </p:txBody>
      </p:sp>
    </p:spTree>
    <p:extLst>
      <p:ext uri="{BB962C8B-B14F-4D97-AF65-F5344CB8AC3E}">
        <p14:creationId xmlns:p14="http://schemas.microsoft.com/office/powerpoint/2010/main" val="4021330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Needs vs. Wants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creating your budget you need to distinguish between your needs and wants. </a:t>
            </a:r>
          </a:p>
          <a:p>
            <a:r>
              <a:rPr lang="en-CA" dirty="0"/>
              <a:t>Your priority should be to pay for your needs first.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44475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Needs vs. Wants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Needs are things we require to survive. </a:t>
            </a:r>
          </a:p>
          <a:p>
            <a:r>
              <a:rPr lang="en-CA" dirty="0"/>
              <a:t>Wants are things that are nice to have, and sometimes important to us, but are not required for survival.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5374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As a group, make a list of needs and wants using the chart on page 13 in your workbook.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27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Needs vs. Wants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we are going to cut back on spending, we need to decide which wants are least important to us. </a:t>
            </a:r>
          </a:p>
          <a:p>
            <a:r>
              <a:rPr lang="en-CA" dirty="0"/>
              <a:t>Cutting back does not have to mean cutting out all together.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7315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Make a list of wants that you purchase on a regular basis that are least important to you. </a:t>
            </a:r>
          </a:p>
          <a:p>
            <a:r>
              <a:rPr lang="en-CA" dirty="0"/>
              <a:t>Choose things you are willing to cut back on to save.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61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Scenario Example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You currently buy a coffee from a coffee shop every day. </a:t>
            </a:r>
          </a:p>
          <a:p>
            <a:r>
              <a:rPr lang="en-CA" dirty="0"/>
              <a:t>You are trying to cut back on your spending and decide to only buy a coffee from a coffee shop 4 days a week instead of 7. </a:t>
            </a:r>
          </a:p>
          <a:p>
            <a:r>
              <a:rPr lang="en-CA" dirty="0"/>
              <a:t>If each coffee costs $2, how much will you save each week? </a:t>
            </a:r>
          </a:p>
          <a:p>
            <a:r>
              <a:rPr lang="en-CA" dirty="0"/>
              <a:t>How much will you save each year?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304" y="624110"/>
            <a:ext cx="688908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438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Scenario Example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/>
              <a:t>Week:</a:t>
            </a:r>
            <a:r>
              <a:rPr lang="en-CA" dirty="0"/>
              <a:t> 3 coffees X $2.00 = $6.00. </a:t>
            </a:r>
          </a:p>
          <a:p>
            <a:pPr lvl="1"/>
            <a:r>
              <a:rPr lang="en-CA" dirty="0"/>
              <a:t>You will save $6.00 each week.</a:t>
            </a:r>
          </a:p>
          <a:p>
            <a:r>
              <a:rPr lang="en-CA" u="sng" dirty="0"/>
              <a:t>Year:</a:t>
            </a:r>
            <a:r>
              <a:rPr lang="en-CA" dirty="0"/>
              <a:t> $6.00 per week X 52 weeks in each year = $312.00. </a:t>
            </a:r>
          </a:p>
          <a:p>
            <a:pPr lvl="1"/>
            <a:r>
              <a:rPr lang="en-CA" dirty="0"/>
              <a:t>You will save $312.00 each year if you buy 3 less coffees each week. 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What could you do with an extra $312.00 each year?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304" y="624110"/>
            <a:ext cx="688908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912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 For Cutting Back &amp; Spending 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There are many ways you can avoid spending money. </a:t>
            </a:r>
          </a:p>
          <a:p>
            <a:r>
              <a:rPr lang="en-CA" dirty="0"/>
              <a:t>Some of them include…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4034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 For Cutting Back &amp; Spending 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trips to stores, shopping malls and online shopping websites if you do not need anything.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1324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Session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961601"/>
              </p:ext>
            </p:extLst>
          </p:nvPr>
        </p:nvGraphicFramePr>
        <p:xfrm>
          <a:off x="2589212" y="2615547"/>
          <a:ext cx="7560628" cy="4069080"/>
        </p:xfrm>
        <a:graphic>
          <a:graphicData uri="http://schemas.openxmlformats.org/drawingml/2006/table">
            <a:tbl>
              <a:tblPr firstRow="1" firstCol="1" bandRow="1"/>
              <a:tblGrid>
                <a:gridCol w="1773063">
                  <a:extLst>
                    <a:ext uri="{9D8B030D-6E8A-4147-A177-3AD203B41FA5}">
                      <a16:colId xmlns:a16="http://schemas.microsoft.com/office/drawing/2014/main" val="3241597702"/>
                    </a:ext>
                  </a:extLst>
                </a:gridCol>
                <a:gridCol w="5787565">
                  <a:extLst>
                    <a:ext uri="{9D8B030D-6E8A-4147-A177-3AD203B41FA5}">
                      <a16:colId xmlns:a16="http://schemas.microsoft.com/office/drawing/2014/main" val="1983764454"/>
                    </a:ext>
                  </a:extLst>
                </a:gridCol>
              </a:tblGrid>
              <a:tr h="455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learn skills to help you adapt to financial changes in your life such as cutting costs.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4938075"/>
                  </a:ext>
                </a:extLst>
              </a:tr>
              <a:tr h="455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collectively with your classmates to complete task based activities with a mutual goal.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645533"/>
                  </a:ext>
                </a:extLst>
              </a:tr>
              <a:tr h="455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verbal communication skills while discussing a variety of budgeting topics.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433170"/>
                  </a:ext>
                </a:extLst>
              </a:tr>
              <a:tr h="455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Creativity &amp; Innovation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use your creative and innovation skills to come up with ways to cut costs and save money when budgeting.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9864936"/>
                  </a:ext>
                </a:extLst>
              </a:tr>
              <a:tr h="455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 basic calculations to understand discounts and cost savings.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324769"/>
                  </a:ext>
                </a:extLst>
              </a:tr>
              <a:tr h="455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through financial problems to determine how to pay off debts and cut costs.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782786"/>
                  </a:ext>
                </a:extLst>
              </a:tr>
              <a:tr h="455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about spending habits and cutting costs to budget.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7149913"/>
                  </a:ext>
                </a:extLst>
              </a:tr>
              <a:tr h="4551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information about your spending habits and complete basic documents to begin budgeting.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6267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 For Cutting Back &amp; Spending 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 cash budget. </a:t>
            </a:r>
          </a:p>
          <a:p>
            <a:r>
              <a:rPr lang="en-US" dirty="0"/>
              <a:t>Sometimes debit and credit cards make buying things too easy. </a:t>
            </a:r>
          </a:p>
          <a:p>
            <a:r>
              <a:rPr lang="en-US" dirty="0"/>
              <a:t>Only spend cash you have with you.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62708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 For Cutting Back &amp; Spending 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choose to have a credit card, leave it at home. </a:t>
            </a:r>
          </a:p>
          <a:p>
            <a:r>
              <a:rPr lang="en-US" dirty="0"/>
              <a:t>If you don’t have it with you when you are out, you can’t use it.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284345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 For Cutting Back &amp; Spending 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think you need or want something, sleep on it. </a:t>
            </a:r>
          </a:p>
          <a:p>
            <a:r>
              <a:rPr lang="en-US" dirty="0"/>
              <a:t>If you still need or want that item the next day and you are willing to go back for it, then buy it.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44467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 For Cutting Back &amp; Spending 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online shopping. </a:t>
            </a:r>
          </a:p>
          <a:p>
            <a:r>
              <a:rPr lang="en-US" dirty="0"/>
              <a:t>Adding items to your cart on an online shopping website can become too easy. </a:t>
            </a:r>
          </a:p>
          <a:p>
            <a:r>
              <a:rPr lang="en-US" dirty="0"/>
              <a:t>Totals can add up quickly.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755505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 For Cutting Back &amp; Spending 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Avoid buying things just because they are on sale. </a:t>
            </a:r>
          </a:p>
          <a:p>
            <a:r>
              <a:rPr lang="en-US" dirty="0"/>
              <a:t>If you don’t need the product, don’t buy it.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48011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 For Cutting Back &amp; Spending 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 spending tracker. </a:t>
            </a:r>
          </a:p>
          <a:p>
            <a:r>
              <a:rPr lang="en-US" dirty="0"/>
              <a:t>If you open your spending tracker and look at it before making a purchase, it might remind you that you have already spent too much that day, week or month.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94902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Reducing Household Bills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Another way you can decrease your monthly expenses is to reduce the cost of your monthly bills. </a:t>
            </a:r>
          </a:p>
          <a:p>
            <a:r>
              <a:rPr lang="en-CA" dirty="0"/>
              <a:t>Utility and housing costs are continuously rising.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306107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As a group discuss the ways in which you can reduce household bills such as your hydro, gas and water bills.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4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Watch the video, “6 of the Easiest Ways to Cut Back on Spending”</a:t>
            </a:r>
          </a:p>
          <a:p>
            <a:r>
              <a:rPr lang="en-CA" u="sng" dirty="0">
                <a:hlinkClick r:id="rId2"/>
              </a:rPr>
              <a:t>https://youtu.be/WmCwqK2BnaU</a:t>
            </a:r>
            <a:r>
              <a:rPr lang="en-CA" dirty="0"/>
              <a:t> </a:t>
            </a:r>
          </a:p>
          <a:p>
            <a:r>
              <a:rPr lang="en-CA" dirty="0"/>
              <a:t>Do you agree with these tips? Do you already do some of these things?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216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Income &amp; Expenses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Understanding your spending habits and household costs will help you to better estimate your expenses when creating your budget.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5166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Spending Habits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Before you can create a budget, you must understand what kind of spender you are. </a:t>
            </a:r>
          </a:p>
          <a:p>
            <a:r>
              <a:rPr lang="en-CA" dirty="0"/>
              <a:t>Understanding your spending habits will help you to make changes so you can pay off debts, and save money. 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Income can be any money you earn; the money you have coming IN to your bank account.</a:t>
            </a:r>
          </a:p>
        </p:txBody>
      </p:sp>
    </p:spTree>
    <p:extLst>
      <p:ext uri="{BB962C8B-B14F-4D97-AF65-F5344CB8AC3E}">
        <p14:creationId xmlns:p14="http://schemas.microsoft.com/office/powerpoint/2010/main" val="39936655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Income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Pay </a:t>
            </a:r>
            <a:r>
              <a:rPr lang="en-US" dirty="0" err="1"/>
              <a:t>cheques</a:t>
            </a:r>
            <a:endParaRPr lang="en-CA" dirty="0"/>
          </a:p>
          <a:p>
            <a:pPr lvl="0"/>
            <a:r>
              <a:rPr lang="en-US" dirty="0"/>
              <a:t>Pension</a:t>
            </a:r>
            <a:endParaRPr lang="en-CA" dirty="0"/>
          </a:p>
          <a:p>
            <a:pPr lvl="0"/>
            <a:r>
              <a:rPr lang="en-US" dirty="0"/>
              <a:t>Disability payment</a:t>
            </a:r>
            <a:endParaRPr lang="en-CA" dirty="0"/>
          </a:p>
          <a:p>
            <a:pPr lvl="0"/>
            <a:r>
              <a:rPr lang="en-US" dirty="0"/>
              <a:t>Social assistance</a:t>
            </a:r>
            <a:endParaRPr lang="en-CA" dirty="0"/>
          </a:p>
          <a:p>
            <a:pPr lvl="0"/>
            <a:r>
              <a:rPr lang="en-US" dirty="0"/>
              <a:t>Child support</a:t>
            </a:r>
            <a:endParaRPr lang="en-CA" dirty="0"/>
          </a:p>
          <a:p>
            <a:pPr lvl="0"/>
            <a:r>
              <a:rPr lang="en-US" dirty="0"/>
              <a:t>Alimony</a:t>
            </a:r>
            <a:endParaRPr lang="en-CA" dirty="0"/>
          </a:p>
          <a:p>
            <a:pPr lvl="0"/>
            <a:r>
              <a:rPr lang="en-US" dirty="0"/>
              <a:t>Unemployment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693776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Expenses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An expense is any money you are paying out of your bank account. </a:t>
            </a:r>
          </a:p>
          <a:p>
            <a:r>
              <a:rPr lang="en-CA" dirty="0"/>
              <a:t>Anything you pay for or spend money on. </a:t>
            </a:r>
          </a:p>
        </p:txBody>
      </p:sp>
    </p:spTree>
    <p:extLst>
      <p:ext uri="{BB962C8B-B14F-4D97-AF65-F5344CB8AC3E}">
        <p14:creationId xmlns:p14="http://schemas.microsoft.com/office/powerpoint/2010/main" val="24473519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Expenses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Rent</a:t>
            </a:r>
            <a:endParaRPr lang="en-CA" dirty="0"/>
          </a:p>
          <a:p>
            <a:pPr lvl="0"/>
            <a:r>
              <a:rPr lang="en-US" dirty="0"/>
              <a:t>Mortgage payment</a:t>
            </a:r>
            <a:endParaRPr lang="en-CA" dirty="0"/>
          </a:p>
          <a:p>
            <a:pPr lvl="0"/>
            <a:r>
              <a:rPr lang="en-US" dirty="0"/>
              <a:t>Hydro bill</a:t>
            </a:r>
            <a:endParaRPr lang="en-CA" dirty="0"/>
          </a:p>
          <a:p>
            <a:pPr lvl="0"/>
            <a:r>
              <a:rPr lang="en-US" dirty="0"/>
              <a:t>Personal care (nails, haircuts)</a:t>
            </a:r>
            <a:endParaRPr lang="en-CA" dirty="0"/>
          </a:p>
          <a:p>
            <a:pPr lvl="0"/>
            <a:r>
              <a:rPr lang="en-US" dirty="0"/>
              <a:t>Child care</a:t>
            </a:r>
            <a:endParaRPr lang="en-CA" dirty="0"/>
          </a:p>
          <a:p>
            <a:pPr lvl="0"/>
            <a:r>
              <a:rPr lang="en-US" dirty="0"/>
              <a:t>Transportation</a:t>
            </a:r>
            <a:endParaRPr lang="en-CA" dirty="0"/>
          </a:p>
          <a:p>
            <a:pPr lvl="0"/>
            <a:r>
              <a:rPr lang="en-US" dirty="0"/>
              <a:t>Groceries </a:t>
            </a:r>
            <a:endParaRPr lang="en-CA" dirty="0"/>
          </a:p>
          <a:p>
            <a:pPr lvl="0"/>
            <a:r>
              <a:rPr lang="en-US" dirty="0"/>
              <a:t>Insurance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24685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Income &amp; Expenses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Everyone’s income and expenses are different. </a:t>
            </a:r>
          </a:p>
          <a:p>
            <a:r>
              <a:rPr lang="en-CA" dirty="0"/>
              <a:t>Some expenses change on a monthly basis and sometimes we have unexpected expenses.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211824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Use the chart on page 17 of your workbook to make a list of your monthly expenses and income. </a:t>
            </a:r>
          </a:p>
          <a:p>
            <a:r>
              <a:rPr lang="en-CA" dirty="0"/>
              <a:t>Don’t forget to include items such as pet care, entertainment, coffee shops and cigarettes that we sometimes forget about.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334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Expenses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Sometimes we forget about expenses that we have because they don’t come up every day. </a:t>
            </a:r>
          </a:p>
          <a:p>
            <a:r>
              <a:rPr lang="en-CA" dirty="0"/>
              <a:t>Continue to add to this chart for the duration of the learning series. </a:t>
            </a:r>
          </a:p>
          <a:p>
            <a:r>
              <a:rPr lang="en-CA" dirty="0"/>
              <a:t>You may remember things as you use your spending tracker. </a:t>
            </a:r>
          </a:p>
          <a:p>
            <a:r>
              <a:rPr lang="en-CA" dirty="0"/>
              <a:t>In the last session, you will be creating a budget using this information.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220859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Saving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There are many life events that you should plan for and save for. </a:t>
            </a:r>
          </a:p>
          <a:p>
            <a:r>
              <a:rPr lang="en-CA" dirty="0"/>
              <a:t>Some are smaller purchases such as a new cell phone or television. </a:t>
            </a:r>
          </a:p>
          <a:p>
            <a:r>
              <a:rPr lang="en-CA" dirty="0"/>
              <a:t>Some are larger such as buying a home or retirement.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65215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Saving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Sometimes unexpected and costly life events occur. </a:t>
            </a:r>
          </a:p>
          <a:p>
            <a:r>
              <a:rPr lang="en-CA" dirty="0"/>
              <a:t>For example, if you become ill and need to take time off work, if your car breaks down and you need to pay for it to be fixed. </a:t>
            </a:r>
          </a:p>
          <a:p>
            <a:r>
              <a:rPr lang="en-CA" dirty="0"/>
              <a:t>In order to be prepared for the unknown, it is a good idea to save wisely.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648892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Saving Tips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Pay off expensive debts first.</a:t>
            </a:r>
            <a:endParaRPr lang="en-CA" dirty="0"/>
          </a:p>
          <a:p>
            <a:pPr lvl="0"/>
            <a:r>
              <a:rPr lang="en-US" dirty="0"/>
              <a:t>Make a savings plan. </a:t>
            </a:r>
          </a:p>
          <a:p>
            <a:pPr lvl="1"/>
            <a:r>
              <a:rPr lang="en-US" dirty="0"/>
              <a:t>This might include reviewing your budget to determine how much you can afford to save each month. </a:t>
            </a:r>
            <a:endParaRPr lang="en-CA" dirty="0"/>
          </a:p>
          <a:p>
            <a:pPr lvl="0"/>
            <a:r>
              <a:rPr lang="en-US" dirty="0"/>
              <a:t>Some experts recommend you save 10% of your “take home pay” each month if you can. </a:t>
            </a:r>
            <a:endParaRPr lang="en-CA" dirty="0"/>
          </a:p>
          <a:p>
            <a:pPr lvl="0"/>
            <a:r>
              <a:rPr lang="en-US" dirty="0"/>
              <a:t>Cut unnecessary expenses to leave more money for savings.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1775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What kind of spender do you think you are? </a:t>
            </a:r>
          </a:p>
          <a:p>
            <a:r>
              <a:rPr lang="en-CA" dirty="0"/>
              <a:t>What spending habits do you have? </a:t>
            </a:r>
          </a:p>
          <a:p>
            <a:r>
              <a:rPr lang="en-CA" dirty="0"/>
              <a:t>Are they good habits or bad habits?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Saving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you are ready to start saving, there are different options available to you for saving money. </a:t>
            </a:r>
          </a:p>
          <a:p>
            <a:r>
              <a:rPr lang="en-CA" dirty="0"/>
              <a:t>You can speak to a financial advisor at your financial institution about what options suits your needs best. </a:t>
            </a:r>
          </a:p>
          <a:p>
            <a:r>
              <a:rPr lang="en-CA" dirty="0"/>
              <a:t>Like any other product or service, it is a good idea to shop around to find the best offer.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412424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Use a search engine to research saving methods and complete the chart on page 18 in your workbook.  </a:t>
            </a:r>
          </a:p>
          <a:p>
            <a:r>
              <a:rPr lang="en-CA" dirty="0"/>
              <a:t>Include information about the saving option like what interest rate it offers, the convenience of using it and if there are any fees.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052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Which type of savings account do you think is best? </a:t>
            </a:r>
          </a:p>
          <a:p>
            <a:r>
              <a:rPr lang="en-CA" dirty="0"/>
              <a:t>Why?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327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Are you a spender or a saver? </a:t>
            </a:r>
          </a:p>
          <a:p>
            <a:r>
              <a:rPr lang="en-CA" dirty="0"/>
              <a:t>Complete the true/false quiz on page 11 of your workbook. </a:t>
            </a:r>
          </a:p>
          <a:p>
            <a:r>
              <a:rPr lang="en-CA" dirty="0"/>
              <a:t>Print T for true and F for false in the column to the right of each statement.  </a:t>
            </a:r>
          </a:p>
          <a:p>
            <a:r>
              <a:rPr lang="en-CA" dirty="0"/>
              <a:t>If 6 or more of your answers are false, you are not a saver, you are a spender. 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Video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Watch the video, “The 5 Types of Spenders: Which Are You? – The 3-Minute Guide”  </a:t>
            </a:r>
          </a:p>
          <a:p>
            <a:r>
              <a:rPr lang="en-CA" u="sng" dirty="0">
                <a:hlinkClick r:id="rId2"/>
              </a:rPr>
              <a:t>https://youtu.be/m0IxbmXv_Cg</a:t>
            </a:r>
            <a:r>
              <a:rPr lang="en-CA" dirty="0"/>
              <a:t> </a:t>
            </a:r>
          </a:p>
          <a:p>
            <a:r>
              <a:rPr lang="en-CA" dirty="0"/>
              <a:t>Which type of spender do you think you are?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0042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553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Spending Habits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good way to better understand where you are spending your money is to track your spending for a set period of time. </a:t>
            </a:r>
          </a:p>
        </p:txBody>
      </p:sp>
    </p:spTree>
    <p:extLst>
      <p:ext uri="{BB962C8B-B14F-4D97-AF65-F5344CB8AC3E}">
        <p14:creationId xmlns:p14="http://schemas.microsoft.com/office/powerpoint/2010/main" val="2769918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Spending Habits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To track your spending you can:</a:t>
            </a:r>
          </a:p>
          <a:p>
            <a:pPr lvl="1"/>
            <a:r>
              <a:rPr lang="en-US" dirty="0"/>
              <a:t>Carry a notebook with you to write down every purchase you make. </a:t>
            </a:r>
            <a:endParaRPr lang="en-CA" dirty="0"/>
          </a:p>
          <a:p>
            <a:pPr lvl="1"/>
            <a:r>
              <a:rPr lang="en-US" dirty="0"/>
              <a:t>Save receipts for everything you purchase and enter it in a spending tracker at a later time. </a:t>
            </a:r>
            <a:endParaRPr lang="en-CA" dirty="0"/>
          </a:p>
          <a:p>
            <a:pPr lvl="1"/>
            <a:r>
              <a:rPr lang="en-US" dirty="0"/>
              <a:t>Use your cell phone to document purchases you make. You can use the notes app, or download a free spending tracker app. 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133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Spending Habits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Keeping track of where you are spending your money will help you determine where you can and should cut costs. </a:t>
            </a:r>
          </a:p>
          <a:p>
            <a:r>
              <a:rPr lang="en-CA" dirty="0"/>
              <a:t>Cutting costs will help you pay off debts faster and/or save faster.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3124371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81</TotalTime>
  <Words>1648</Words>
  <Application>Microsoft Office PowerPoint</Application>
  <PresentationFormat>Widescreen</PresentationFormat>
  <Paragraphs>170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Calibri</vt:lpstr>
      <vt:lpstr>Century Gothic</vt:lpstr>
      <vt:lpstr>Wingdings 3</vt:lpstr>
      <vt:lpstr>Wisp</vt:lpstr>
      <vt:lpstr>Get Set for  Budgeting, Organization &amp; Time Management   </vt:lpstr>
      <vt:lpstr>Session 2</vt:lpstr>
      <vt:lpstr>Spending Habits</vt:lpstr>
      <vt:lpstr>Discuss </vt:lpstr>
      <vt:lpstr>Activity </vt:lpstr>
      <vt:lpstr>Video</vt:lpstr>
      <vt:lpstr>Spending Habits</vt:lpstr>
      <vt:lpstr>Spending Habits</vt:lpstr>
      <vt:lpstr>Spending Habits</vt:lpstr>
      <vt:lpstr>Challenge </vt:lpstr>
      <vt:lpstr>Needs vs. Wants </vt:lpstr>
      <vt:lpstr>Needs vs. Wants </vt:lpstr>
      <vt:lpstr>Activity</vt:lpstr>
      <vt:lpstr>Needs vs. Wants </vt:lpstr>
      <vt:lpstr>Activity</vt:lpstr>
      <vt:lpstr>Scenario Example </vt:lpstr>
      <vt:lpstr>Scenario Example </vt:lpstr>
      <vt:lpstr>Tips For Cutting Back &amp; Spending Less</vt:lpstr>
      <vt:lpstr>Tips For Cutting Back &amp; Spending Less</vt:lpstr>
      <vt:lpstr>Tips For Cutting Back &amp; Spending Less</vt:lpstr>
      <vt:lpstr>Tips For Cutting Back &amp; Spending Less</vt:lpstr>
      <vt:lpstr>Tips For Cutting Back &amp; Spending Less</vt:lpstr>
      <vt:lpstr>Tips For Cutting Back &amp; Spending Less</vt:lpstr>
      <vt:lpstr>Tips For Cutting Back &amp; Spending Less</vt:lpstr>
      <vt:lpstr>Tips For Cutting Back &amp; Spending Less</vt:lpstr>
      <vt:lpstr>Reducing Household Bills</vt:lpstr>
      <vt:lpstr>Discuss </vt:lpstr>
      <vt:lpstr>Video</vt:lpstr>
      <vt:lpstr>Income &amp; Expenses</vt:lpstr>
      <vt:lpstr>Income</vt:lpstr>
      <vt:lpstr>Income Sources</vt:lpstr>
      <vt:lpstr>Expenses </vt:lpstr>
      <vt:lpstr>Expenses </vt:lpstr>
      <vt:lpstr>Income &amp; Expenses </vt:lpstr>
      <vt:lpstr>Activity </vt:lpstr>
      <vt:lpstr>Expenses </vt:lpstr>
      <vt:lpstr>Saving </vt:lpstr>
      <vt:lpstr>Saving </vt:lpstr>
      <vt:lpstr>Saving Tips</vt:lpstr>
      <vt:lpstr>Saving </vt:lpstr>
      <vt:lpstr>Activity</vt:lpstr>
      <vt:lpstr>Discuss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23</cp:revision>
  <dcterms:created xsi:type="dcterms:W3CDTF">2023-02-01T18:40:23Z</dcterms:created>
  <dcterms:modified xsi:type="dcterms:W3CDTF">2023-05-23T14:21:46Z</dcterms:modified>
</cp:coreProperties>
</file>