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88" r:id="rId4"/>
    <p:sldId id="384" r:id="rId5"/>
    <p:sldId id="293" r:id="rId6"/>
    <p:sldId id="385" r:id="rId7"/>
    <p:sldId id="294" r:id="rId8"/>
    <p:sldId id="386" r:id="rId9"/>
    <p:sldId id="387" r:id="rId10"/>
    <p:sldId id="388" r:id="rId11"/>
    <p:sldId id="274" r:id="rId12"/>
    <p:sldId id="389" r:id="rId13"/>
    <p:sldId id="390" r:id="rId14"/>
    <p:sldId id="391" r:id="rId15"/>
    <p:sldId id="315" r:id="rId16"/>
    <p:sldId id="392" r:id="rId17"/>
    <p:sldId id="393" r:id="rId18"/>
    <p:sldId id="394" r:id="rId19"/>
    <p:sldId id="395" r:id="rId20"/>
    <p:sldId id="396" r:id="rId21"/>
    <p:sldId id="397" r:id="rId22"/>
    <p:sldId id="398" r:id="rId23"/>
    <p:sldId id="399" r:id="rId24"/>
    <p:sldId id="400" r:id="rId25"/>
    <p:sldId id="401" r:id="rId26"/>
    <p:sldId id="402" r:id="rId27"/>
    <p:sldId id="403" r:id="rId28"/>
    <p:sldId id="404" r:id="rId29"/>
    <p:sldId id="405" r:id="rId30"/>
    <p:sldId id="406" r:id="rId31"/>
    <p:sldId id="304" r:id="rId32"/>
    <p:sldId id="407" r:id="rId33"/>
    <p:sldId id="408" r:id="rId34"/>
    <p:sldId id="409" r:id="rId35"/>
    <p:sldId id="287"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normAutofit/>
          </a:bodyPr>
          <a:lstStyle>
            <a:lvl1pPr>
              <a:defRPr sz="2000"/>
            </a:lvl1pPr>
            <a:lvl2pPr>
              <a:defRPr sz="1800"/>
            </a:lvl2pPr>
            <a:lvl3pPr>
              <a:defRPr sz="1600"/>
            </a:lvl3pPr>
            <a:lvl4pPr>
              <a:defRPr sz="1400"/>
            </a:lvl4pPr>
            <a:lvl5pPr>
              <a:defRPr sz="1400"/>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youtu.be/bSueexFPHlA"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youtu.be/QEcbWYeoFa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Get Set for </a:t>
            </a:r>
            <a:br>
              <a:rPr lang="en-CA" dirty="0" smtClean="0"/>
            </a:br>
            <a:r>
              <a:rPr lang="en-CA" dirty="0" smtClean="0"/>
              <a:t>Budgeting, Organization &amp; Time Management   </a:t>
            </a:r>
            <a:endParaRPr lang="en-CA" dirty="0"/>
          </a:p>
        </p:txBody>
      </p:sp>
      <p:sp>
        <p:nvSpPr>
          <p:cNvPr id="3" name="Subtitle 2"/>
          <p:cNvSpPr>
            <a:spLocks noGrp="1"/>
          </p:cNvSpPr>
          <p:nvPr>
            <p:ph type="subTitle" idx="1"/>
          </p:nvPr>
        </p:nvSpPr>
        <p:spPr/>
        <p:txBody>
          <a:bodyPr>
            <a:normAutofit/>
          </a:bodyPr>
          <a:lstStyle/>
          <a:p>
            <a:r>
              <a:rPr lang="en-CA" sz="2400" b="1" dirty="0" smtClean="0"/>
              <a:t>SESSION 4</a:t>
            </a:r>
            <a:endParaRPr lang="en-CA" sz="2400" b="1" dirty="0"/>
          </a:p>
        </p:txBody>
      </p:sp>
    </p:spTree>
    <p:extLst>
      <p:ext uri="{BB962C8B-B14F-4D97-AF65-F5344CB8AC3E}">
        <p14:creationId xmlns:p14="http://schemas.microsoft.com/office/powerpoint/2010/main" val="38613698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Coupons</a:t>
            </a:r>
            <a:endParaRPr lang="en-CA" dirty="0"/>
          </a:p>
        </p:txBody>
      </p:sp>
      <p:sp>
        <p:nvSpPr>
          <p:cNvPr id="3" name="Content Placeholder 2"/>
          <p:cNvSpPr>
            <a:spLocks noGrp="1"/>
          </p:cNvSpPr>
          <p:nvPr>
            <p:ph idx="1"/>
          </p:nvPr>
        </p:nvSpPr>
        <p:spPr/>
        <p:txBody>
          <a:bodyPr/>
          <a:lstStyle/>
          <a:p>
            <a:r>
              <a:rPr lang="en-CA" dirty="0"/>
              <a:t>Always check newspapers, flyers and the internet for coupons. </a:t>
            </a:r>
            <a:endParaRPr lang="en-CA" dirty="0" smtClean="0"/>
          </a:p>
          <a:p>
            <a:r>
              <a:rPr lang="en-CA" dirty="0" smtClean="0"/>
              <a:t>Even </a:t>
            </a:r>
            <a:r>
              <a:rPr lang="en-CA" dirty="0"/>
              <a:t>if the coupons are for small amounts of savings, it is worth the two minutes it takes to cut them out. </a:t>
            </a:r>
            <a:endParaRPr lang="en-CA" dirty="0" smtClean="0"/>
          </a:p>
          <a:p>
            <a:pPr lvl="1"/>
            <a:r>
              <a:rPr lang="en-CA" dirty="0" smtClean="0"/>
              <a:t>If </a:t>
            </a:r>
            <a:r>
              <a:rPr lang="en-CA" dirty="0"/>
              <a:t>you use two $1 off coupons each week, that is a savings of $104 each year. </a:t>
            </a:r>
          </a:p>
          <a:p>
            <a:endParaRPr lang="en-CA" dirty="0"/>
          </a:p>
        </p:txBody>
      </p:sp>
    </p:spTree>
    <p:extLst>
      <p:ext uri="{BB962C8B-B14F-4D97-AF65-F5344CB8AC3E}">
        <p14:creationId xmlns:p14="http://schemas.microsoft.com/office/powerpoint/2010/main" val="318542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Discuss </a:t>
            </a:r>
            <a:endParaRPr lang="en-CA" dirty="0"/>
          </a:p>
        </p:txBody>
      </p:sp>
      <p:sp>
        <p:nvSpPr>
          <p:cNvPr id="3" name="Content Placeholder 2"/>
          <p:cNvSpPr>
            <a:spLocks noGrp="1"/>
          </p:cNvSpPr>
          <p:nvPr>
            <p:ph idx="1"/>
          </p:nvPr>
        </p:nvSpPr>
        <p:spPr/>
        <p:txBody>
          <a:bodyPr/>
          <a:lstStyle/>
          <a:p>
            <a:r>
              <a:rPr lang="en-CA" dirty="0"/>
              <a:t>Does anyone currently use coupons?  </a:t>
            </a:r>
          </a:p>
          <a:p>
            <a:endParaRPr lang="en-CA" dirty="0"/>
          </a:p>
        </p:txBody>
      </p:sp>
      <p:pic>
        <p:nvPicPr>
          <p:cNvPr id="4" name="Picture 3"/>
          <p:cNvPicPr>
            <a:picLocks noChangeAspect="1"/>
          </p:cNvPicPr>
          <p:nvPr/>
        </p:nvPicPr>
        <p:blipFill>
          <a:blip r:embed="rId2"/>
          <a:stretch>
            <a:fillRect/>
          </a:stretch>
        </p:blipFill>
        <p:spPr>
          <a:xfrm>
            <a:off x="1717740" y="624110"/>
            <a:ext cx="579170" cy="579170"/>
          </a:xfrm>
          <a:prstGeom prst="rect">
            <a:avLst/>
          </a:prstGeom>
        </p:spPr>
      </p:pic>
    </p:spTree>
    <p:extLst>
      <p:ext uri="{BB962C8B-B14F-4D97-AF65-F5344CB8AC3E}">
        <p14:creationId xmlns:p14="http://schemas.microsoft.com/office/powerpoint/2010/main" val="3197413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Rewards Programs &amp; Points Cards</a:t>
            </a:r>
            <a:endParaRPr lang="en-CA" dirty="0"/>
          </a:p>
        </p:txBody>
      </p:sp>
      <p:sp>
        <p:nvSpPr>
          <p:cNvPr id="3" name="Content Placeholder 2"/>
          <p:cNvSpPr>
            <a:spLocks noGrp="1"/>
          </p:cNvSpPr>
          <p:nvPr>
            <p:ph idx="1"/>
          </p:nvPr>
        </p:nvSpPr>
        <p:spPr/>
        <p:txBody>
          <a:bodyPr/>
          <a:lstStyle/>
          <a:p>
            <a:r>
              <a:rPr lang="en-CA" dirty="0"/>
              <a:t>Take advantage of rewards programs and points cards offered by businesses. </a:t>
            </a:r>
            <a:endParaRPr lang="en-CA" dirty="0" smtClean="0"/>
          </a:p>
          <a:p>
            <a:r>
              <a:rPr lang="en-CA" dirty="0" smtClean="0"/>
              <a:t>Many </a:t>
            </a:r>
            <a:r>
              <a:rPr lang="en-CA" dirty="0"/>
              <a:t>businesses will allow you to collect points to earn free products or services. </a:t>
            </a:r>
          </a:p>
          <a:p>
            <a:endParaRPr lang="en-CA" dirty="0"/>
          </a:p>
        </p:txBody>
      </p:sp>
    </p:spTree>
    <p:extLst>
      <p:ext uri="{BB962C8B-B14F-4D97-AF65-F5344CB8AC3E}">
        <p14:creationId xmlns:p14="http://schemas.microsoft.com/office/powerpoint/2010/main" val="1398434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Discuss </a:t>
            </a:r>
            <a:endParaRPr lang="en-CA" dirty="0"/>
          </a:p>
        </p:txBody>
      </p:sp>
      <p:sp>
        <p:nvSpPr>
          <p:cNvPr id="3" name="Content Placeholder 2"/>
          <p:cNvSpPr>
            <a:spLocks noGrp="1"/>
          </p:cNvSpPr>
          <p:nvPr>
            <p:ph idx="1"/>
          </p:nvPr>
        </p:nvSpPr>
        <p:spPr/>
        <p:txBody>
          <a:bodyPr/>
          <a:lstStyle/>
          <a:p>
            <a:r>
              <a:rPr lang="en-CA" dirty="0"/>
              <a:t>Can you think of any rewards programs or points systems offered at local businesses?  </a:t>
            </a:r>
          </a:p>
          <a:p>
            <a:endParaRPr lang="en-CA" dirty="0"/>
          </a:p>
        </p:txBody>
      </p:sp>
      <p:pic>
        <p:nvPicPr>
          <p:cNvPr id="4" name="Picture 3"/>
          <p:cNvPicPr>
            <a:picLocks noChangeAspect="1"/>
          </p:cNvPicPr>
          <p:nvPr/>
        </p:nvPicPr>
        <p:blipFill>
          <a:blip r:embed="rId2"/>
          <a:stretch>
            <a:fillRect/>
          </a:stretch>
        </p:blipFill>
        <p:spPr>
          <a:xfrm>
            <a:off x="1717740" y="624110"/>
            <a:ext cx="579170" cy="579170"/>
          </a:xfrm>
          <a:prstGeom prst="rect">
            <a:avLst/>
          </a:prstGeom>
        </p:spPr>
      </p:pic>
    </p:spTree>
    <p:extLst>
      <p:ext uri="{BB962C8B-B14F-4D97-AF65-F5344CB8AC3E}">
        <p14:creationId xmlns:p14="http://schemas.microsoft.com/office/powerpoint/2010/main" val="2887472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Avoid Name Brands</a:t>
            </a:r>
            <a:endParaRPr lang="en-CA" dirty="0"/>
          </a:p>
        </p:txBody>
      </p:sp>
      <p:sp>
        <p:nvSpPr>
          <p:cNvPr id="3" name="Content Placeholder 2"/>
          <p:cNvSpPr>
            <a:spLocks noGrp="1"/>
          </p:cNvSpPr>
          <p:nvPr>
            <p:ph idx="1"/>
          </p:nvPr>
        </p:nvSpPr>
        <p:spPr/>
        <p:txBody>
          <a:bodyPr/>
          <a:lstStyle/>
          <a:p>
            <a:r>
              <a:rPr lang="en-CA" dirty="0"/>
              <a:t>When possible, buy the store brand products instead of name brand products. </a:t>
            </a:r>
            <a:endParaRPr lang="en-CA" dirty="0" smtClean="0"/>
          </a:p>
          <a:p>
            <a:pPr lvl="1"/>
            <a:r>
              <a:rPr lang="en-CA" dirty="0" smtClean="0"/>
              <a:t>For </a:t>
            </a:r>
            <a:r>
              <a:rPr lang="en-CA" dirty="0"/>
              <a:t>example, if you are shopping at Walmart you can buy the Great Value or Our Finest products instead of name brand products that might cost more. </a:t>
            </a:r>
          </a:p>
          <a:p>
            <a:endParaRPr lang="en-CA" dirty="0"/>
          </a:p>
        </p:txBody>
      </p:sp>
    </p:spTree>
    <p:extLst>
      <p:ext uri="{BB962C8B-B14F-4D97-AF65-F5344CB8AC3E}">
        <p14:creationId xmlns:p14="http://schemas.microsoft.com/office/powerpoint/2010/main" val="23540138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a:t>
            </a:r>
            <a:endParaRPr lang="en-CA" dirty="0"/>
          </a:p>
        </p:txBody>
      </p:sp>
      <p:sp>
        <p:nvSpPr>
          <p:cNvPr id="3" name="Content Placeholder 2"/>
          <p:cNvSpPr>
            <a:spLocks noGrp="1"/>
          </p:cNvSpPr>
          <p:nvPr>
            <p:ph idx="1"/>
          </p:nvPr>
        </p:nvSpPr>
        <p:spPr/>
        <p:txBody>
          <a:bodyPr/>
          <a:lstStyle/>
          <a:p>
            <a:r>
              <a:rPr lang="en-CA" dirty="0"/>
              <a:t>Choose 4 name brand products and compare their price to a store brand product. </a:t>
            </a:r>
            <a:endParaRPr lang="en-CA" dirty="0" smtClean="0"/>
          </a:p>
          <a:p>
            <a:r>
              <a:rPr lang="en-CA" dirty="0" smtClean="0"/>
              <a:t>Use </a:t>
            </a:r>
            <a:r>
              <a:rPr lang="en-CA" dirty="0"/>
              <a:t>the internet to find the price information and record your findings in the chart </a:t>
            </a:r>
            <a:r>
              <a:rPr lang="en-CA" dirty="0" smtClean="0"/>
              <a:t>on page 35 in your workbook. </a:t>
            </a:r>
            <a:endParaRPr lang="en-CA" dirty="0"/>
          </a:p>
          <a:p>
            <a:endParaRPr lang="en-CA" dirty="0"/>
          </a:p>
        </p:txBody>
      </p:sp>
      <p:pic>
        <p:nvPicPr>
          <p:cNvPr id="4" name="Picture 3"/>
          <p:cNvPicPr>
            <a:picLocks noChangeAspect="1"/>
          </p:cNvPicPr>
          <p:nvPr/>
        </p:nvPicPr>
        <p:blipFill>
          <a:blip r:embed="rId2"/>
          <a:stretch>
            <a:fillRect/>
          </a:stretch>
        </p:blipFill>
        <p:spPr>
          <a:xfrm>
            <a:off x="1713383" y="624420"/>
            <a:ext cx="640135" cy="640135"/>
          </a:xfrm>
          <a:prstGeom prst="rect">
            <a:avLst/>
          </a:prstGeom>
        </p:spPr>
      </p:pic>
    </p:spTree>
    <p:extLst>
      <p:ext uri="{BB962C8B-B14F-4D97-AF65-F5344CB8AC3E}">
        <p14:creationId xmlns:p14="http://schemas.microsoft.com/office/powerpoint/2010/main" val="40960617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Buying in Bulk</a:t>
            </a:r>
            <a:endParaRPr lang="en-CA" dirty="0"/>
          </a:p>
        </p:txBody>
      </p:sp>
      <p:sp>
        <p:nvSpPr>
          <p:cNvPr id="3" name="Content Placeholder 2"/>
          <p:cNvSpPr>
            <a:spLocks noGrp="1"/>
          </p:cNvSpPr>
          <p:nvPr>
            <p:ph idx="1"/>
          </p:nvPr>
        </p:nvSpPr>
        <p:spPr/>
        <p:txBody>
          <a:bodyPr/>
          <a:lstStyle/>
          <a:p>
            <a:r>
              <a:rPr lang="en-CA" dirty="0"/>
              <a:t>When it makes sense, buy in bulk. </a:t>
            </a:r>
            <a:endParaRPr lang="en-CA" dirty="0" smtClean="0"/>
          </a:p>
          <a:p>
            <a:pPr lvl="1"/>
            <a:r>
              <a:rPr lang="en-CA" dirty="0" smtClean="0"/>
              <a:t>For </a:t>
            </a:r>
            <a:r>
              <a:rPr lang="en-CA" dirty="0"/>
              <a:t>example, if an item you use on a regular basis is on sale, buy larger quantities. </a:t>
            </a:r>
          </a:p>
        </p:txBody>
      </p:sp>
    </p:spTree>
    <p:extLst>
      <p:ext uri="{BB962C8B-B14F-4D97-AF65-F5344CB8AC3E}">
        <p14:creationId xmlns:p14="http://schemas.microsoft.com/office/powerpoint/2010/main" val="1011660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Buying in Bulk</a:t>
            </a:r>
            <a:endParaRPr lang="en-CA" dirty="0"/>
          </a:p>
        </p:txBody>
      </p:sp>
      <p:sp>
        <p:nvSpPr>
          <p:cNvPr id="3" name="Content Placeholder 2"/>
          <p:cNvSpPr>
            <a:spLocks noGrp="1"/>
          </p:cNvSpPr>
          <p:nvPr>
            <p:ph idx="1"/>
          </p:nvPr>
        </p:nvSpPr>
        <p:spPr/>
        <p:txBody>
          <a:bodyPr/>
          <a:lstStyle/>
          <a:p>
            <a:r>
              <a:rPr lang="en-CA" dirty="0"/>
              <a:t>Making the larger purchase is an investment that will save you in the future, when you don’t have to buy the product at full price the next time you need it. </a:t>
            </a:r>
            <a:endParaRPr lang="en-CA" dirty="0" smtClean="0"/>
          </a:p>
          <a:p>
            <a:r>
              <a:rPr lang="en-CA" dirty="0" smtClean="0"/>
              <a:t>As </a:t>
            </a:r>
            <a:r>
              <a:rPr lang="en-CA" dirty="0"/>
              <a:t>well, sometimes buying the larger box or package of something means you are spending less overall. </a:t>
            </a:r>
          </a:p>
        </p:txBody>
      </p:sp>
    </p:spTree>
    <p:extLst>
      <p:ext uri="{BB962C8B-B14F-4D97-AF65-F5344CB8AC3E}">
        <p14:creationId xmlns:p14="http://schemas.microsoft.com/office/powerpoint/2010/main" val="42445602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Buying in Bulk</a:t>
            </a:r>
            <a:endParaRPr lang="en-CA" dirty="0"/>
          </a:p>
        </p:txBody>
      </p:sp>
      <p:sp>
        <p:nvSpPr>
          <p:cNvPr id="3" name="Content Placeholder 2"/>
          <p:cNvSpPr>
            <a:spLocks noGrp="1"/>
          </p:cNvSpPr>
          <p:nvPr>
            <p:ph idx="1"/>
          </p:nvPr>
        </p:nvSpPr>
        <p:spPr/>
        <p:txBody>
          <a:bodyPr/>
          <a:lstStyle/>
          <a:p>
            <a:pPr marL="0" indent="0">
              <a:buNone/>
            </a:pPr>
            <a:r>
              <a:rPr lang="en-CA" i="1" dirty="0"/>
              <a:t>Example: </a:t>
            </a:r>
            <a:r>
              <a:rPr lang="en-CA" dirty="0"/>
              <a:t>	A box of diapers containing 276 diapers costs $42.99.</a:t>
            </a:r>
          </a:p>
          <a:p>
            <a:pPr marL="0" indent="0">
              <a:buNone/>
            </a:pPr>
            <a:r>
              <a:rPr lang="en-CA" dirty="0"/>
              <a:t>		</a:t>
            </a:r>
            <a:r>
              <a:rPr lang="en-CA" dirty="0" smtClean="0"/>
              <a:t>	$</a:t>
            </a:r>
            <a:r>
              <a:rPr lang="en-CA" dirty="0"/>
              <a:t>42.99 ÷ 276 = $0.16</a:t>
            </a:r>
          </a:p>
          <a:p>
            <a:pPr marL="0" indent="0">
              <a:buNone/>
            </a:pPr>
            <a:r>
              <a:rPr lang="en-CA" dirty="0"/>
              <a:t>		</a:t>
            </a:r>
            <a:r>
              <a:rPr lang="en-CA" dirty="0" smtClean="0"/>
              <a:t>	Each </a:t>
            </a:r>
            <a:r>
              <a:rPr lang="en-CA" dirty="0"/>
              <a:t>diaper costs $0.16</a:t>
            </a:r>
          </a:p>
          <a:p>
            <a:pPr marL="0" indent="0">
              <a:buNone/>
            </a:pPr>
            <a:endParaRPr lang="en-CA" dirty="0"/>
          </a:p>
        </p:txBody>
      </p:sp>
    </p:spTree>
    <p:extLst>
      <p:ext uri="{BB962C8B-B14F-4D97-AF65-F5344CB8AC3E}">
        <p14:creationId xmlns:p14="http://schemas.microsoft.com/office/powerpoint/2010/main" val="39360083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Buying in Bulk</a:t>
            </a:r>
            <a:endParaRPr lang="en-CA" dirty="0"/>
          </a:p>
        </p:txBody>
      </p:sp>
      <p:sp>
        <p:nvSpPr>
          <p:cNvPr id="3" name="Content Placeholder 2"/>
          <p:cNvSpPr>
            <a:spLocks noGrp="1"/>
          </p:cNvSpPr>
          <p:nvPr>
            <p:ph idx="1"/>
          </p:nvPr>
        </p:nvSpPr>
        <p:spPr/>
        <p:txBody>
          <a:bodyPr/>
          <a:lstStyle/>
          <a:p>
            <a:pPr marL="0" indent="0">
              <a:buNone/>
            </a:pPr>
            <a:r>
              <a:rPr lang="en-CA" i="1" dirty="0" smtClean="0"/>
              <a:t>Example:</a:t>
            </a:r>
            <a:r>
              <a:rPr lang="en-CA" dirty="0"/>
              <a:t>	</a:t>
            </a:r>
            <a:r>
              <a:rPr lang="en-CA" dirty="0" smtClean="0"/>
              <a:t>	A </a:t>
            </a:r>
            <a:r>
              <a:rPr lang="en-CA" dirty="0"/>
              <a:t>box of diapers containing 84 diapers costs $19.99</a:t>
            </a:r>
          </a:p>
          <a:p>
            <a:pPr marL="0" indent="0">
              <a:buNone/>
            </a:pPr>
            <a:r>
              <a:rPr lang="en-CA" dirty="0"/>
              <a:t>		</a:t>
            </a:r>
            <a:r>
              <a:rPr lang="en-CA" dirty="0" smtClean="0"/>
              <a:t>		$</a:t>
            </a:r>
            <a:r>
              <a:rPr lang="en-CA" dirty="0"/>
              <a:t>19.99 ÷ 84 = $0.24</a:t>
            </a:r>
          </a:p>
          <a:p>
            <a:pPr marL="0" indent="0">
              <a:buNone/>
            </a:pPr>
            <a:r>
              <a:rPr lang="en-CA" dirty="0"/>
              <a:t>		</a:t>
            </a:r>
            <a:r>
              <a:rPr lang="en-CA" dirty="0" smtClean="0"/>
              <a:t>		Each </a:t>
            </a:r>
            <a:r>
              <a:rPr lang="en-CA" dirty="0"/>
              <a:t>diaper costs $0.24</a:t>
            </a:r>
          </a:p>
          <a:p>
            <a:pPr marL="0" indent="0">
              <a:buNone/>
            </a:pPr>
            <a:endParaRPr lang="en-CA" dirty="0"/>
          </a:p>
        </p:txBody>
      </p:sp>
    </p:spTree>
    <p:extLst>
      <p:ext uri="{BB962C8B-B14F-4D97-AF65-F5344CB8AC3E}">
        <p14:creationId xmlns:p14="http://schemas.microsoft.com/office/powerpoint/2010/main" val="2781881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Session 4</a:t>
            </a:r>
            <a:endParaRPr lang="en-CA" dirty="0"/>
          </a:p>
        </p:txBody>
      </p:sp>
      <p:sp>
        <p:nvSpPr>
          <p:cNvPr id="3" name="Content Placeholder 2"/>
          <p:cNvSpPr>
            <a:spLocks noGrp="1"/>
          </p:cNvSpPr>
          <p:nvPr>
            <p:ph idx="1"/>
          </p:nvPr>
        </p:nvSpPr>
        <p:spPr>
          <a:xfrm>
            <a:off x="2589212" y="1763486"/>
            <a:ext cx="8915400" cy="4147736"/>
          </a:xfrm>
        </p:spPr>
        <p:txBody>
          <a:bodyPr>
            <a:normAutofit/>
          </a:bodyPr>
          <a:lstStyle/>
          <a:p>
            <a:r>
              <a:rPr lang="en-US" sz="2000" dirty="0"/>
              <a:t>In this session you will develop the following skills for success:</a:t>
            </a:r>
            <a:endParaRPr lang="en-CA" sz="2000" dirty="0"/>
          </a:p>
          <a:p>
            <a:pPr marL="0" indent="0">
              <a:buNone/>
            </a:pPr>
            <a:endParaRPr lang="en-CA" sz="2000" dirty="0"/>
          </a:p>
        </p:txBody>
      </p:sp>
      <p:graphicFrame>
        <p:nvGraphicFramePr>
          <p:cNvPr id="6" name="Table 5"/>
          <p:cNvGraphicFramePr>
            <a:graphicFrameLocks noGrp="1"/>
          </p:cNvGraphicFramePr>
          <p:nvPr>
            <p:extLst>
              <p:ext uri="{D42A27DB-BD31-4B8C-83A1-F6EECF244321}">
                <p14:modId xmlns:p14="http://schemas.microsoft.com/office/powerpoint/2010/main" val="3453691720"/>
              </p:ext>
            </p:extLst>
          </p:nvPr>
        </p:nvGraphicFramePr>
        <p:xfrm>
          <a:off x="2693715" y="2360703"/>
          <a:ext cx="7652068" cy="4174745"/>
        </p:xfrm>
        <a:graphic>
          <a:graphicData uri="http://schemas.openxmlformats.org/drawingml/2006/table">
            <a:tbl>
              <a:tblPr firstRow="1" firstCol="1" bandRow="1"/>
              <a:tblGrid>
                <a:gridCol w="1721531">
                  <a:extLst>
                    <a:ext uri="{9D8B030D-6E8A-4147-A177-3AD203B41FA5}">
                      <a16:colId xmlns:a16="http://schemas.microsoft.com/office/drawing/2014/main" val="3606256233"/>
                    </a:ext>
                  </a:extLst>
                </a:gridCol>
                <a:gridCol w="5930537">
                  <a:extLst>
                    <a:ext uri="{9D8B030D-6E8A-4147-A177-3AD203B41FA5}">
                      <a16:colId xmlns:a16="http://schemas.microsoft.com/office/drawing/2014/main" val="3917020525"/>
                    </a:ext>
                  </a:extLst>
                </a:gridCol>
              </a:tblGrid>
              <a:tr h="475978">
                <a:tc>
                  <a:txBody>
                    <a:bodyPr/>
                    <a:lstStyle/>
                    <a:p>
                      <a:pPr algn="ctr">
                        <a:lnSpc>
                          <a:spcPct val="107000"/>
                        </a:lnSpc>
                        <a:spcAft>
                          <a:spcPts val="0"/>
                        </a:spcAft>
                      </a:pPr>
                      <a:r>
                        <a:rPr lang="en-CA" sz="1600" b="1" dirty="0">
                          <a:effectLst/>
                          <a:latin typeface="Arial" panose="020B0604020202020204" pitchFamily="34" charset="0"/>
                          <a:ea typeface="Calibri" panose="020F0502020204030204" pitchFamily="34" charset="0"/>
                          <a:cs typeface="Times New Roman" panose="02020603050405020304" pitchFamily="18" charset="0"/>
                        </a:rPr>
                        <a:t>Adaptability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learn skills to help you adapt to new shopping habits to save more money.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904600"/>
                  </a:ext>
                </a:extLst>
              </a:tr>
              <a:tr h="475978">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Collaboration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work collectively with your classmates to complete task based activities with a mutual goal.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4568598"/>
                  </a:ext>
                </a:extLst>
              </a:tr>
              <a:tr h="475978">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Communication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practice your verbal communication skills while discussing and sharing information about consumerism.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9444658"/>
                  </a:ext>
                </a:extLst>
              </a:tr>
              <a:tr h="713967">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Creativity &amp; Innovation</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Use your creativity and innovation skills so come up with and share unique ways to get the most for your money when grocery shopping on a budget.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8666453"/>
                  </a:ext>
                </a:extLst>
              </a:tr>
              <a:tr h="475978">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Digital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practice your digital skills while researching incentive programs and comparison shopping.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5393020"/>
                  </a:ext>
                </a:extLst>
              </a:tr>
              <a:tr h="237989">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Numeracy</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Complete basic calculations to understand savings programs.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42274894"/>
                  </a:ext>
                </a:extLst>
              </a:tr>
              <a:tr h="475978">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Reading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a:effectLst/>
                          <a:latin typeface="Arial" panose="020B0604020202020204" pitchFamily="34" charset="0"/>
                          <a:ea typeface="Calibri" panose="020F0502020204030204" pitchFamily="34" charset="0"/>
                          <a:cs typeface="Times New Roman" panose="02020603050405020304" pitchFamily="18" charset="0"/>
                        </a:rPr>
                        <a:t>You will find, read and understand information about retail establishments, grocery stores and incentive programs.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2702070"/>
                  </a:ext>
                </a:extLst>
              </a:tr>
              <a:tr h="237989">
                <a:tc>
                  <a:txBody>
                    <a:bodyPr/>
                    <a:lstStyle/>
                    <a:p>
                      <a:pPr algn="ctr">
                        <a:lnSpc>
                          <a:spcPct val="107000"/>
                        </a:lnSpc>
                        <a:spcAft>
                          <a:spcPts val="0"/>
                        </a:spcAft>
                      </a:pPr>
                      <a:r>
                        <a:rPr lang="en-CA" sz="1600" b="1">
                          <a:effectLst/>
                          <a:latin typeface="Arial" panose="020B0604020202020204" pitchFamily="34" charset="0"/>
                          <a:ea typeface="Calibri" panose="020F0502020204030204" pitchFamily="34" charset="0"/>
                          <a:cs typeface="Times New Roman" panose="02020603050405020304" pitchFamily="18" charset="0"/>
                        </a:rPr>
                        <a:t>Writing</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nSpc>
                          <a:spcPct val="107000"/>
                        </a:lnSpc>
                        <a:spcAft>
                          <a:spcPts val="0"/>
                        </a:spcAft>
                      </a:pPr>
                      <a:r>
                        <a:rPr lang="en-CA" sz="1600" dirty="0">
                          <a:effectLst/>
                          <a:latin typeface="Arial" panose="020B0604020202020204" pitchFamily="34" charset="0"/>
                          <a:ea typeface="Calibri" panose="020F0502020204030204" pitchFamily="34" charset="0"/>
                          <a:cs typeface="Times New Roman" panose="02020603050405020304" pitchFamily="18" charset="0"/>
                        </a:rPr>
                        <a:t>You will document information gathered from your online research. </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4671656"/>
                  </a:ext>
                </a:extLst>
              </a:tr>
            </a:tbl>
          </a:graphicData>
        </a:graphic>
      </p:graphicFrame>
    </p:spTree>
    <p:extLst>
      <p:ext uri="{BB962C8B-B14F-4D97-AF65-F5344CB8AC3E}">
        <p14:creationId xmlns:p14="http://schemas.microsoft.com/office/powerpoint/2010/main" val="3757631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Buying in Bulk</a:t>
            </a:r>
            <a:endParaRPr lang="en-CA" dirty="0"/>
          </a:p>
        </p:txBody>
      </p:sp>
      <p:sp>
        <p:nvSpPr>
          <p:cNvPr id="3" name="Content Placeholder 2"/>
          <p:cNvSpPr>
            <a:spLocks noGrp="1"/>
          </p:cNvSpPr>
          <p:nvPr>
            <p:ph idx="1"/>
          </p:nvPr>
        </p:nvSpPr>
        <p:spPr/>
        <p:txBody>
          <a:bodyPr/>
          <a:lstStyle/>
          <a:p>
            <a:r>
              <a:rPr lang="en-CA" dirty="0"/>
              <a:t>In the example </a:t>
            </a:r>
            <a:r>
              <a:rPr lang="en-CA" dirty="0" smtClean="0"/>
              <a:t>on the previous slides, </a:t>
            </a:r>
            <a:r>
              <a:rPr lang="en-CA" dirty="0"/>
              <a:t>the larger box of diapers costs more money, BUT each individual diaper costs less than the smaller box. </a:t>
            </a:r>
            <a:endParaRPr lang="en-CA" dirty="0" smtClean="0"/>
          </a:p>
          <a:p>
            <a:r>
              <a:rPr lang="en-CA" dirty="0" smtClean="0"/>
              <a:t>Therefore</a:t>
            </a:r>
            <a:r>
              <a:rPr lang="en-CA" dirty="0"/>
              <a:t>, you are saving money by buying the larger box. </a:t>
            </a:r>
          </a:p>
          <a:p>
            <a:pPr marL="0" indent="0">
              <a:buNone/>
            </a:pPr>
            <a:endParaRPr lang="en-CA" dirty="0"/>
          </a:p>
        </p:txBody>
      </p:sp>
    </p:spTree>
    <p:extLst>
      <p:ext uri="{BB962C8B-B14F-4D97-AF65-F5344CB8AC3E}">
        <p14:creationId xmlns:p14="http://schemas.microsoft.com/office/powerpoint/2010/main" val="3887579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Saving Money on Grocery Bills</a:t>
            </a:r>
            <a:endParaRPr lang="en-CA" dirty="0"/>
          </a:p>
        </p:txBody>
      </p:sp>
      <p:sp>
        <p:nvSpPr>
          <p:cNvPr id="3" name="Content Placeholder 2"/>
          <p:cNvSpPr>
            <a:spLocks noGrp="1"/>
          </p:cNvSpPr>
          <p:nvPr>
            <p:ph idx="1"/>
          </p:nvPr>
        </p:nvSpPr>
        <p:spPr/>
        <p:txBody>
          <a:bodyPr/>
          <a:lstStyle/>
          <a:p>
            <a:r>
              <a:rPr lang="en-CA" dirty="0"/>
              <a:t>Buying groceries is a necessity in every household. </a:t>
            </a:r>
            <a:endParaRPr lang="en-CA" dirty="0" smtClean="0"/>
          </a:p>
          <a:p>
            <a:r>
              <a:rPr lang="en-CA" dirty="0" smtClean="0"/>
              <a:t>There </a:t>
            </a:r>
            <a:r>
              <a:rPr lang="en-CA" dirty="0"/>
              <a:t>are ways you can save money and cut costs when grocery shopping. </a:t>
            </a:r>
          </a:p>
          <a:p>
            <a:endParaRPr lang="en-CA" dirty="0"/>
          </a:p>
        </p:txBody>
      </p:sp>
    </p:spTree>
    <p:extLst>
      <p:ext uri="{BB962C8B-B14F-4D97-AF65-F5344CB8AC3E}">
        <p14:creationId xmlns:p14="http://schemas.microsoft.com/office/powerpoint/2010/main" val="39693972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Video</a:t>
            </a:r>
            <a:endParaRPr lang="en-CA" dirty="0"/>
          </a:p>
        </p:txBody>
      </p:sp>
      <p:sp>
        <p:nvSpPr>
          <p:cNvPr id="3" name="Content Placeholder 2"/>
          <p:cNvSpPr>
            <a:spLocks noGrp="1"/>
          </p:cNvSpPr>
          <p:nvPr>
            <p:ph idx="1"/>
          </p:nvPr>
        </p:nvSpPr>
        <p:spPr/>
        <p:txBody>
          <a:bodyPr/>
          <a:lstStyle/>
          <a:p>
            <a:r>
              <a:rPr lang="en-CA" dirty="0"/>
              <a:t>Watch the video, “5 Grocery Shopping Hacks That Will Save You Money in 2023.”</a:t>
            </a:r>
          </a:p>
          <a:p>
            <a:r>
              <a:rPr lang="en-CA" u="sng" dirty="0">
                <a:hlinkClick r:id="rId2"/>
              </a:rPr>
              <a:t>https://youtu.be/bSueexFPHlA</a:t>
            </a:r>
            <a:r>
              <a:rPr lang="en-CA" dirty="0"/>
              <a:t> </a:t>
            </a:r>
          </a:p>
          <a:p>
            <a:r>
              <a:rPr lang="en-CA" dirty="0"/>
              <a:t>Do you already do some of these things?</a:t>
            </a:r>
          </a:p>
          <a:p>
            <a:r>
              <a:rPr lang="en-CA" dirty="0"/>
              <a:t>Which tip did you like best? </a:t>
            </a:r>
          </a:p>
          <a:p>
            <a:endParaRPr lang="en-CA" dirty="0"/>
          </a:p>
        </p:txBody>
      </p:sp>
      <p:pic>
        <p:nvPicPr>
          <p:cNvPr id="4" name="Picture 3"/>
          <p:cNvPicPr>
            <a:picLocks noChangeAspect="1"/>
          </p:cNvPicPr>
          <p:nvPr/>
        </p:nvPicPr>
        <p:blipFill>
          <a:blip r:embed="rId3"/>
          <a:stretch>
            <a:fillRect/>
          </a:stretch>
        </p:blipFill>
        <p:spPr>
          <a:xfrm>
            <a:off x="2010042" y="624110"/>
            <a:ext cx="579170" cy="579170"/>
          </a:xfrm>
          <a:prstGeom prst="rect">
            <a:avLst/>
          </a:prstGeom>
        </p:spPr>
      </p:pic>
    </p:spTree>
    <p:extLst>
      <p:ext uri="{BB962C8B-B14F-4D97-AF65-F5344CB8AC3E}">
        <p14:creationId xmlns:p14="http://schemas.microsoft.com/office/powerpoint/2010/main" val="3708697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Seasonal Products </a:t>
            </a:r>
            <a:endParaRPr lang="en-CA" dirty="0"/>
          </a:p>
        </p:txBody>
      </p:sp>
      <p:sp>
        <p:nvSpPr>
          <p:cNvPr id="3" name="Content Placeholder 2"/>
          <p:cNvSpPr>
            <a:spLocks noGrp="1"/>
          </p:cNvSpPr>
          <p:nvPr>
            <p:ph idx="1"/>
          </p:nvPr>
        </p:nvSpPr>
        <p:spPr/>
        <p:txBody>
          <a:bodyPr/>
          <a:lstStyle/>
          <a:p>
            <a:r>
              <a:rPr lang="en-CA" dirty="0"/>
              <a:t>When food is in season, it is freshest and cheapest. </a:t>
            </a:r>
            <a:endParaRPr lang="en-CA" dirty="0" smtClean="0"/>
          </a:p>
          <a:p>
            <a:r>
              <a:rPr lang="en-CA" dirty="0" smtClean="0"/>
              <a:t>Shop </a:t>
            </a:r>
            <a:r>
              <a:rPr lang="en-CA" dirty="0"/>
              <a:t>at your local farmer’s market or grocery store for in season products. </a:t>
            </a:r>
            <a:endParaRPr lang="en-CA" dirty="0" smtClean="0"/>
          </a:p>
          <a:p>
            <a:r>
              <a:rPr lang="en-CA" dirty="0" smtClean="0"/>
              <a:t>Buy </a:t>
            </a:r>
            <a:r>
              <a:rPr lang="en-CA" dirty="0"/>
              <a:t>in bulk and freeze what you aren’t going to use right away. </a:t>
            </a:r>
          </a:p>
          <a:p>
            <a:endParaRPr lang="en-CA" dirty="0"/>
          </a:p>
        </p:txBody>
      </p:sp>
    </p:spTree>
    <p:extLst>
      <p:ext uri="{BB962C8B-B14F-4D97-AF65-F5344CB8AC3E}">
        <p14:creationId xmlns:p14="http://schemas.microsoft.com/office/powerpoint/2010/main" val="42391800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Grow Your Own</a:t>
            </a:r>
            <a:endParaRPr lang="en-CA" dirty="0"/>
          </a:p>
        </p:txBody>
      </p:sp>
      <p:sp>
        <p:nvSpPr>
          <p:cNvPr id="3" name="Content Placeholder 2"/>
          <p:cNvSpPr>
            <a:spLocks noGrp="1"/>
          </p:cNvSpPr>
          <p:nvPr>
            <p:ph idx="1"/>
          </p:nvPr>
        </p:nvSpPr>
        <p:spPr/>
        <p:txBody>
          <a:bodyPr/>
          <a:lstStyle/>
          <a:p>
            <a:r>
              <a:rPr lang="en-CA" dirty="0"/>
              <a:t>Grow your own produce. </a:t>
            </a:r>
            <a:endParaRPr lang="en-CA" dirty="0" smtClean="0"/>
          </a:p>
          <a:p>
            <a:r>
              <a:rPr lang="en-CA" dirty="0" smtClean="0"/>
              <a:t>You </a:t>
            </a:r>
            <a:r>
              <a:rPr lang="en-CA" dirty="0"/>
              <a:t>do not need a large property to grow small quantities of vegetables and herbs. </a:t>
            </a:r>
            <a:endParaRPr lang="en-CA" dirty="0" smtClean="0"/>
          </a:p>
          <a:p>
            <a:r>
              <a:rPr lang="en-CA" dirty="0" smtClean="0"/>
              <a:t>A </a:t>
            </a:r>
            <a:r>
              <a:rPr lang="en-CA" dirty="0"/>
              <a:t>simple window garden box will suffice. </a:t>
            </a:r>
          </a:p>
        </p:txBody>
      </p:sp>
    </p:spTree>
    <p:extLst>
      <p:ext uri="{BB962C8B-B14F-4D97-AF65-F5344CB8AC3E}">
        <p14:creationId xmlns:p14="http://schemas.microsoft.com/office/powerpoint/2010/main" val="1157211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Grow Your Own</a:t>
            </a:r>
            <a:endParaRPr lang="en-CA" dirty="0"/>
          </a:p>
        </p:txBody>
      </p:sp>
      <p:sp>
        <p:nvSpPr>
          <p:cNvPr id="3" name="Content Placeholder 2"/>
          <p:cNvSpPr>
            <a:spLocks noGrp="1"/>
          </p:cNvSpPr>
          <p:nvPr>
            <p:ph idx="1"/>
          </p:nvPr>
        </p:nvSpPr>
        <p:spPr/>
        <p:txBody>
          <a:bodyPr/>
          <a:lstStyle/>
          <a:p>
            <a:r>
              <a:rPr lang="en-CA" dirty="0"/>
              <a:t>Grow your own herbs, or smaller vegetables such as tomatoes or beans. </a:t>
            </a:r>
            <a:endParaRPr lang="en-CA" dirty="0" smtClean="0"/>
          </a:p>
          <a:p>
            <a:r>
              <a:rPr lang="en-CA" dirty="0" smtClean="0"/>
              <a:t>Eat </a:t>
            </a:r>
            <a:r>
              <a:rPr lang="en-CA" dirty="0"/>
              <a:t>them as you harvest them. </a:t>
            </a:r>
            <a:endParaRPr lang="en-CA" dirty="0" smtClean="0"/>
          </a:p>
          <a:p>
            <a:r>
              <a:rPr lang="en-CA" dirty="0" smtClean="0"/>
              <a:t>Freeze </a:t>
            </a:r>
            <a:r>
              <a:rPr lang="en-CA" dirty="0"/>
              <a:t>any extra you have for a later date. </a:t>
            </a:r>
            <a:endParaRPr lang="en-CA" dirty="0" smtClean="0"/>
          </a:p>
          <a:p>
            <a:r>
              <a:rPr lang="en-CA" dirty="0" smtClean="0"/>
              <a:t>Starting </a:t>
            </a:r>
            <a:r>
              <a:rPr lang="en-CA" dirty="0"/>
              <a:t>a garden can be inexpensive. </a:t>
            </a:r>
            <a:endParaRPr lang="en-CA" dirty="0" smtClean="0"/>
          </a:p>
          <a:p>
            <a:r>
              <a:rPr lang="en-CA" dirty="0" smtClean="0"/>
              <a:t>Seeds </a:t>
            </a:r>
            <a:r>
              <a:rPr lang="en-CA" dirty="0"/>
              <a:t>and small starter plants can be purchased for very little money. </a:t>
            </a:r>
          </a:p>
        </p:txBody>
      </p:sp>
    </p:spTree>
    <p:extLst>
      <p:ext uri="{BB962C8B-B14F-4D97-AF65-F5344CB8AC3E}">
        <p14:creationId xmlns:p14="http://schemas.microsoft.com/office/powerpoint/2010/main" val="41957047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Cook Creatively &amp; Waste Free</a:t>
            </a:r>
            <a:endParaRPr lang="en-CA" dirty="0"/>
          </a:p>
        </p:txBody>
      </p:sp>
      <p:sp>
        <p:nvSpPr>
          <p:cNvPr id="3" name="Content Placeholder 2"/>
          <p:cNvSpPr>
            <a:spLocks noGrp="1"/>
          </p:cNvSpPr>
          <p:nvPr>
            <p:ph idx="1"/>
          </p:nvPr>
        </p:nvSpPr>
        <p:spPr/>
        <p:txBody>
          <a:bodyPr/>
          <a:lstStyle/>
          <a:p>
            <a:r>
              <a:rPr lang="en-CA" dirty="0"/>
              <a:t>When you are cooking, use every part of the product you are using. </a:t>
            </a:r>
            <a:endParaRPr lang="en-CA" dirty="0" smtClean="0"/>
          </a:p>
          <a:p>
            <a:pPr lvl="1"/>
            <a:r>
              <a:rPr lang="en-CA" dirty="0" smtClean="0"/>
              <a:t>For </a:t>
            </a:r>
            <a:r>
              <a:rPr lang="en-CA" dirty="0"/>
              <a:t>example, you can use carrot tops in a salad as an extra greenery. </a:t>
            </a:r>
          </a:p>
        </p:txBody>
      </p:sp>
    </p:spTree>
    <p:extLst>
      <p:ext uri="{BB962C8B-B14F-4D97-AF65-F5344CB8AC3E}">
        <p14:creationId xmlns:p14="http://schemas.microsoft.com/office/powerpoint/2010/main" val="949844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Cook Creatively &amp; Waste Free</a:t>
            </a:r>
            <a:endParaRPr lang="en-CA" dirty="0"/>
          </a:p>
        </p:txBody>
      </p:sp>
      <p:sp>
        <p:nvSpPr>
          <p:cNvPr id="3" name="Content Placeholder 2"/>
          <p:cNvSpPr>
            <a:spLocks noGrp="1"/>
          </p:cNvSpPr>
          <p:nvPr>
            <p:ph idx="1"/>
          </p:nvPr>
        </p:nvSpPr>
        <p:spPr/>
        <p:txBody>
          <a:bodyPr/>
          <a:lstStyle/>
          <a:p>
            <a:r>
              <a:rPr lang="en-CA" dirty="0"/>
              <a:t>Make sure if you have left overs after a meal, eat them before they go bad. </a:t>
            </a:r>
            <a:endParaRPr lang="en-CA" dirty="0" smtClean="0"/>
          </a:p>
          <a:p>
            <a:r>
              <a:rPr lang="en-CA" dirty="0" smtClean="0"/>
              <a:t>If </a:t>
            </a:r>
            <a:r>
              <a:rPr lang="en-CA" dirty="0"/>
              <a:t>you are not a fan of left overs, turn them into something else. </a:t>
            </a:r>
            <a:endParaRPr lang="en-CA" dirty="0" smtClean="0"/>
          </a:p>
          <a:p>
            <a:pPr lvl="1"/>
            <a:r>
              <a:rPr lang="en-CA" dirty="0" smtClean="0"/>
              <a:t>For </a:t>
            </a:r>
            <a:r>
              <a:rPr lang="en-CA" dirty="0"/>
              <a:t>example, you can use left over meat or vegetables in a pasta, soup or omelet. </a:t>
            </a:r>
          </a:p>
        </p:txBody>
      </p:sp>
    </p:spTree>
    <p:extLst>
      <p:ext uri="{BB962C8B-B14F-4D97-AF65-F5344CB8AC3E}">
        <p14:creationId xmlns:p14="http://schemas.microsoft.com/office/powerpoint/2010/main" val="958249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Meal Planning </a:t>
            </a:r>
            <a:endParaRPr lang="en-CA" dirty="0"/>
          </a:p>
        </p:txBody>
      </p:sp>
      <p:sp>
        <p:nvSpPr>
          <p:cNvPr id="3" name="Content Placeholder 2"/>
          <p:cNvSpPr>
            <a:spLocks noGrp="1"/>
          </p:cNvSpPr>
          <p:nvPr>
            <p:ph idx="1"/>
          </p:nvPr>
        </p:nvSpPr>
        <p:spPr/>
        <p:txBody>
          <a:bodyPr/>
          <a:lstStyle/>
          <a:p>
            <a:r>
              <a:rPr lang="en-CA" dirty="0"/>
              <a:t>As we saw in the video, “5 Grocery Shopping Hacks That Will Save You Money in 2023,” meal planning is an important part of saving money on grocery bills. </a:t>
            </a:r>
          </a:p>
          <a:p>
            <a:endParaRPr lang="en-CA" dirty="0"/>
          </a:p>
        </p:txBody>
      </p:sp>
    </p:spTree>
    <p:extLst>
      <p:ext uri="{BB962C8B-B14F-4D97-AF65-F5344CB8AC3E}">
        <p14:creationId xmlns:p14="http://schemas.microsoft.com/office/powerpoint/2010/main" val="40910781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Meal Planning </a:t>
            </a:r>
            <a:endParaRPr lang="en-CA" dirty="0"/>
          </a:p>
        </p:txBody>
      </p:sp>
      <p:sp>
        <p:nvSpPr>
          <p:cNvPr id="3" name="Content Placeholder 2"/>
          <p:cNvSpPr>
            <a:spLocks noGrp="1"/>
          </p:cNvSpPr>
          <p:nvPr>
            <p:ph idx="1"/>
          </p:nvPr>
        </p:nvSpPr>
        <p:spPr/>
        <p:txBody>
          <a:bodyPr/>
          <a:lstStyle/>
          <a:p>
            <a:r>
              <a:rPr lang="en-CA" dirty="0"/>
              <a:t>Sticking to a plan will avoid over spending and food waste. </a:t>
            </a:r>
          </a:p>
        </p:txBody>
      </p:sp>
    </p:spTree>
    <p:extLst>
      <p:ext uri="{BB962C8B-B14F-4D97-AF65-F5344CB8AC3E}">
        <p14:creationId xmlns:p14="http://schemas.microsoft.com/office/powerpoint/2010/main" val="1757354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Being a Wise Customer</a:t>
            </a:r>
            <a:endParaRPr lang="en-CA" dirty="0"/>
          </a:p>
        </p:txBody>
      </p:sp>
      <p:sp>
        <p:nvSpPr>
          <p:cNvPr id="3" name="Content Placeholder 2"/>
          <p:cNvSpPr>
            <a:spLocks noGrp="1"/>
          </p:cNvSpPr>
          <p:nvPr>
            <p:ph idx="1"/>
          </p:nvPr>
        </p:nvSpPr>
        <p:spPr/>
        <p:txBody>
          <a:bodyPr>
            <a:normAutofit/>
          </a:bodyPr>
          <a:lstStyle/>
          <a:p>
            <a:r>
              <a:rPr lang="en-CA" dirty="0"/>
              <a:t>Being a wise consumer can include many things. </a:t>
            </a:r>
            <a:endParaRPr lang="en-CA" dirty="0" smtClean="0"/>
          </a:p>
          <a:p>
            <a:r>
              <a:rPr lang="en-CA" dirty="0" smtClean="0"/>
              <a:t>It </a:t>
            </a:r>
            <a:r>
              <a:rPr lang="en-CA" dirty="0"/>
              <a:t>can include doing research, not over buying and staying within your budget. </a:t>
            </a:r>
          </a:p>
          <a:p>
            <a:endParaRPr lang="en-CA" sz="2000" dirty="0"/>
          </a:p>
        </p:txBody>
      </p:sp>
    </p:spTree>
    <p:extLst>
      <p:ext uri="{BB962C8B-B14F-4D97-AF65-F5344CB8AC3E}">
        <p14:creationId xmlns:p14="http://schemas.microsoft.com/office/powerpoint/2010/main" val="23059993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Meal Planning </a:t>
            </a:r>
            <a:endParaRPr lang="en-CA" dirty="0"/>
          </a:p>
        </p:txBody>
      </p:sp>
      <p:sp>
        <p:nvSpPr>
          <p:cNvPr id="3" name="Content Placeholder 2"/>
          <p:cNvSpPr>
            <a:spLocks noGrp="1"/>
          </p:cNvSpPr>
          <p:nvPr>
            <p:ph idx="1"/>
          </p:nvPr>
        </p:nvSpPr>
        <p:spPr/>
        <p:txBody>
          <a:bodyPr/>
          <a:lstStyle/>
          <a:p>
            <a:r>
              <a:rPr lang="en-CA" dirty="0"/>
              <a:t>Incorporating some of our shopping tips into your meal plan can be helpful as well. </a:t>
            </a:r>
            <a:endParaRPr lang="en-CA" dirty="0" smtClean="0"/>
          </a:p>
          <a:p>
            <a:pPr lvl="1"/>
            <a:r>
              <a:rPr lang="en-CA" dirty="0" smtClean="0"/>
              <a:t>For </a:t>
            </a:r>
            <a:r>
              <a:rPr lang="en-CA" dirty="0"/>
              <a:t>example, if you buy a family pack of ground beef, you can make hamburgers for dinner one night, and make a meat sauce for pasta for another night. </a:t>
            </a:r>
            <a:endParaRPr lang="en-CA" dirty="0" smtClean="0"/>
          </a:p>
          <a:p>
            <a:pPr lvl="1"/>
            <a:r>
              <a:rPr lang="en-CA" dirty="0" smtClean="0"/>
              <a:t>Buying </a:t>
            </a:r>
            <a:r>
              <a:rPr lang="en-CA" dirty="0"/>
              <a:t>the family pack of ground beef will save you money instead of buying 2 regular sized packages. </a:t>
            </a:r>
          </a:p>
          <a:p>
            <a:endParaRPr lang="en-CA" dirty="0"/>
          </a:p>
        </p:txBody>
      </p:sp>
    </p:spTree>
    <p:extLst>
      <p:ext uri="{BB962C8B-B14F-4D97-AF65-F5344CB8AC3E}">
        <p14:creationId xmlns:p14="http://schemas.microsoft.com/office/powerpoint/2010/main" val="38731413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a:t>
            </a:r>
            <a:endParaRPr lang="en-CA" dirty="0"/>
          </a:p>
        </p:txBody>
      </p:sp>
      <p:sp>
        <p:nvSpPr>
          <p:cNvPr id="3" name="Content Placeholder 2"/>
          <p:cNvSpPr>
            <a:spLocks noGrp="1"/>
          </p:cNvSpPr>
          <p:nvPr>
            <p:ph idx="1"/>
          </p:nvPr>
        </p:nvSpPr>
        <p:spPr/>
        <p:txBody>
          <a:bodyPr/>
          <a:lstStyle/>
          <a:p>
            <a:r>
              <a:rPr lang="en-CA" dirty="0"/>
              <a:t>Using your new grocery shopping and planning skills, create a meal plan for 1 week of dinners. </a:t>
            </a:r>
            <a:endParaRPr lang="en-CA" dirty="0" smtClean="0"/>
          </a:p>
          <a:p>
            <a:r>
              <a:rPr lang="en-CA" dirty="0" smtClean="0"/>
              <a:t>Include </a:t>
            </a:r>
            <a:r>
              <a:rPr lang="en-CA" dirty="0"/>
              <a:t>a grocery list. </a:t>
            </a:r>
            <a:endParaRPr lang="en-CA" dirty="0" smtClean="0"/>
          </a:p>
          <a:p>
            <a:r>
              <a:rPr lang="en-CA" dirty="0" smtClean="0"/>
              <a:t>Use </a:t>
            </a:r>
            <a:r>
              <a:rPr lang="en-CA" dirty="0"/>
              <a:t>the internet to look for sales when choosing what meals you will make. </a:t>
            </a:r>
            <a:endParaRPr lang="en-CA" dirty="0" smtClean="0"/>
          </a:p>
          <a:p>
            <a:r>
              <a:rPr lang="en-CA" dirty="0" smtClean="0"/>
              <a:t>A </a:t>
            </a:r>
            <a:r>
              <a:rPr lang="en-CA" dirty="0"/>
              <a:t>chart has been provided </a:t>
            </a:r>
            <a:r>
              <a:rPr lang="en-CA" dirty="0" smtClean="0"/>
              <a:t>on page 38 in your workbook for </a:t>
            </a:r>
            <a:r>
              <a:rPr lang="en-CA" dirty="0"/>
              <a:t>you to document your plan. </a:t>
            </a:r>
          </a:p>
          <a:p>
            <a:endParaRPr lang="en-CA" dirty="0"/>
          </a:p>
        </p:txBody>
      </p:sp>
      <p:pic>
        <p:nvPicPr>
          <p:cNvPr id="4" name="Picture 3"/>
          <p:cNvPicPr>
            <a:picLocks noChangeAspect="1"/>
          </p:cNvPicPr>
          <p:nvPr/>
        </p:nvPicPr>
        <p:blipFill>
          <a:blip r:embed="rId2"/>
          <a:stretch>
            <a:fillRect/>
          </a:stretch>
        </p:blipFill>
        <p:spPr>
          <a:xfrm>
            <a:off x="1713383" y="624420"/>
            <a:ext cx="640135" cy="640135"/>
          </a:xfrm>
          <a:prstGeom prst="rect">
            <a:avLst/>
          </a:prstGeom>
        </p:spPr>
      </p:pic>
    </p:spTree>
    <p:extLst>
      <p:ext uri="{BB962C8B-B14F-4D97-AF65-F5344CB8AC3E}">
        <p14:creationId xmlns:p14="http://schemas.microsoft.com/office/powerpoint/2010/main" val="3589427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217</a:t>
            </a:r>
            <a:endParaRPr lang="en-CA" dirty="0"/>
          </a:p>
        </p:txBody>
      </p:sp>
      <p:sp>
        <p:nvSpPr>
          <p:cNvPr id="3" name="Content Placeholder 2"/>
          <p:cNvSpPr>
            <a:spLocks noGrp="1"/>
          </p:cNvSpPr>
          <p:nvPr>
            <p:ph idx="1"/>
          </p:nvPr>
        </p:nvSpPr>
        <p:spPr/>
        <p:txBody>
          <a:bodyPr/>
          <a:lstStyle/>
          <a:p>
            <a:r>
              <a:rPr lang="en-CA" dirty="0"/>
              <a:t>We have now practiced calculating costs to reduce grocery bills. </a:t>
            </a:r>
            <a:endParaRPr lang="en-CA" dirty="0" smtClean="0"/>
          </a:p>
          <a:p>
            <a:r>
              <a:rPr lang="en-CA" dirty="0" smtClean="0"/>
              <a:t>Complete </a:t>
            </a:r>
            <a:r>
              <a:rPr lang="en-CA" dirty="0"/>
              <a:t>milestone 217: Use a grocery flyer to compare costs and make simple calculations</a:t>
            </a:r>
          </a:p>
        </p:txBody>
      </p:sp>
      <p:pic>
        <p:nvPicPr>
          <p:cNvPr id="4" name="Picture 3"/>
          <p:cNvPicPr>
            <a:picLocks noChangeAspect="1"/>
          </p:cNvPicPr>
          <p:nvPr/>
        </p:nvPicPr>
        <p:blipFill>
          <a:blip r:embed="rId2"/>
          <a:stretch>
            <a:fillRect/>
          </a:stretch>
        </p:blipFill>
        <p:spPr>
          <a:xfrm>
            <a:off x="9816226" y="395510"/>
            <a:ext cx="1067971" cy="1064263"/>
          </a:xfrm>
          <a:prstGeom prst="rect">
            <a:avLst/>
          </a:prstGeom>
        </p:spPr>
      </p:pic>
    </p:spTree>
    <p:extLst>
      <p:ext uri="{BB962C8B-B14F-4D97-AF65-F5344CB8AC3E}">
        <p14:creationId xmlns:p14="http://schemas.microsoft.com/office/powerpoint/2010/main" val="989115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217</a:t>
            </a:r>
            <a:endParaRPr lang="en-CA" dirty="0"/>
          </a:p>
        </p:txBody>
      </p:sp>
      <p:sp>
        <p:nvSpPr>
          <p:cNvPr id="3" name="Content Placeholder 2"/>
          <p:cNvSpPr>
            <a:spLocks noGrp="1"/>
          </p:cNvSpPr>
          <p:nvPr>
            <p:ph idx="1"/>
          </p:nvPr>
        </p:nvSpPr>
        <p:spPr/>
        <p:txBody>
          <a:bodyPr/>
          <a:lstStyle/>
          <a:p>
            <a:r>
              <a:rPr lang="en-CA" dirty="0"/>
              <a:t>Successfully completing this milestone will confirm your ability to calculate costs when grocery shopping on a budget. </a:t>
            </a:r>
          </a:p>
          <a:p>
            <a:r>
              <a:rPr lang="en-CA" dirty="0"/>
              <a:t>Your task is to use the flyer on page 6 to answer questions 1-8 on pages 4 and 5. </a:t>
            </a:r>
          </a:p>
          <a:p>
            <a:endParaRPr lang="en-CA" dirty="0"/>
          </a:p>
        </p:txBody>
      </p:sp>
      <p:pic>
        <p:nvPicPr>
          <p:cNvPr id="4" name="Picture 3"/>
          <p:cNvPicPr>
            <a:picLocks noChangeAspect="1"/>
          </p:cNvPicPr>
          <p:nvPr/>
        </p:nvPicPr>
        <p:blipFill>
          <a:blip r:embed="rId2"/>
          <a:stretch>
            <a:fillRect/>
          </a:stretch>
        </p:blipFill>
        <p:spPr>
          <a:xfrm>
            <a:off x="9816226" y="395510"/>
            <a:ext cx="1067971" cy="1064263"/>
          </a:xfrm>
          <a:prstGeom prst="rect">
            <a:avLst/>
          </a:prstGeom>
        </p:spPr>
      </p:pic>
    </p:spTree>
    <p:extLst>
      <p:ext uri="{BB962C8B-B14F-4D97-AF65-F5344CB8AC3E}">
        <p14:creationId xmlns:p14="http://schemas.microsoft.com/office/powerpoint/2010/main" val="10831118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Milestone 217</a:t>
            </a:r>
            <a:endParaRPr lang="en-CA" dirty="0"/>
          </a:p>
        </p:txBody>
      </p:sp>
      <p:sp>
        <p:nvSpPr>
          <p:cNvPr id="3" name="Content Placeholder 2"/>
          <p:cNvSpPr>
            <a:spLocks noGrp="1"/>
          </p:cNvSpPr>
          <p:nvPr>
            <p:ph idx="1"/>
          </p:nvPr>
        </p:nvSpPr>
        <p:spPr/>
        <p:txBody>
          <a:bodyPr/>
          <a:lstStyle/>
          <a:p>
            <a:r>
              <a:rPr lang="en-CA" dirty="0"/>
              <a:t>When you have completed the activity, make sure your name and today’s date are on all required pages and hand the complete milestone to your facilitator.</a:t>
            </a:r>
          </a:p>
          <a:p>
            <a:endParaRPr lang="en-CA" dirty="0"/>
          </a:p>
        </p:txBody>
      </p:sp>
      <p:pic>
        <p:nvPicPr>
          <p:cNvPr id="4" name="Picture 3"/>
          <p:cNvPicPr>
            <a:picLocks noChangeAspect="1"/>
          </p:cNvPicPr>
          <p:nvPr/>
        </p:nvPicPr>
        <p:blipFill>
          <a:blip r:embed="rId2"/>
          <a:stretch>
            <a:fillRect/>
          </a:stretch>
        </p:blipFill>
        <p:spPr>
          <a:xfrm>
            <a:off x="9816226" y="395510"/>
            <a:ext cx="1067971" cy="1064263"/>
          </a:xfrm>
          <a:prstGeom prst="rect">
            <a:avLst/>
          </a:prstGeom>
        </p:spPr>
      </p:pic>
    </p:spTree>
    <p:extLst>
      <p:ext uri="{BB962C8B-B14F-4D97-AF65-F5344CB8AC3E}">
        <p14:creationId xmlns:p14="http://schemas.microsoft.com/office/powerpoint/2010/main" val="36937439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9315" y="1872343"/>
            <a:ext cx="8915400" cy="4408868"/>
          </a:xfrm>
        </p:spPr>
        <p:txBody>
          <a:bodyPr>
            <a:normAutofit/>
          </a:bodyPr>
          <a:lstStyle/>
          <a:p>
            <a:pPr marL="0" indent="0" algn="ctr">
              <a:buNone/>
            </a:pPr>
            <a:r>
              <a:rPr lang="en-CA" sz="4800" dirty="0" smtClean="0"/>
              <a:t>Questions?</a:t>
            </a:r>
            <a:endParaRPr lang="en-CA" sz="4800" dirty="0"/>
          </a:p>
        </p:txBody>
      </p:sp>
    </p:spTree>
    <p:extLst>
      <p:ext uri="{BB962C8B-B14F-4D97-AF65-F5344CB8AC3E}">
        <p14:creationId xmlns:p14="http://schemas.microsoft.com/office/powerpoint/2010/main" val="3119598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Video</a:t>
            </a:r>
            <a:endParaRPr lang="en-CA" dirty="0"/>
          </a:p>
        </p:txBody>
      </p:sp>
      <p:sp>
        <p:nvSpPr>
          <p:cNvPr id="3" name="Content Placeholder 2"/>
          <p:cNvSpPr>
            <a:spLocks noGrp="1"/>
          </p:cNvSpPr>
          <p:nvPr>
            <p:ph idx="1"/>
          </p:nvPr>
        </p:nvSpPr>
        <p:spPr/>
        <p:txBody>
          <a:bodyPr/>
          <a:lstStyle/>
          <a:p>
            <a:r>
              <a:rPr lang="en-CA" dirty="0"/>
              <a:t>Watch the video, “How to Be a Smart Shopper.”</a:t>
            </a:r>
          </a:p>
          <a:p>
            <a:r>
              <a:rPr lang="en-CA" u="sng" dirty="0">
                <a:hlinkClick r:id="rId2"/>
              </a:rPr>
              <a:t>https://youtu.be/QEcbWYeoFaM</a:t>
            </a:r>
            <a:r>
              <a:rPr lang="en-CA" dirty="0"/>
              <a:t> </a:t>
            </a:r>
          </a:p>
          <a:p>
            <a:r>
              <a:rPr lang="en-CA" dirty="0"/>
              <a:t>Which type of shopper do you think you are? </a:t>
            </a:r>
          </a:p>
          <a:p>
            <a:r>
              <a:rPr lang="en-CA" dirty="0"/>
              <a:t>Do you agree with these tips? Do you already do some of these things?</a:t>
            </a:r>
          </a:p>
          <a:p>
            <a:endParaRPr lang="en-CA" dirty="0"/>
          </a:p>
        </p:txBody>
      </p:sp>
      <p:pic>
        <p:nvPicPr>
          <p:cNvPr id="4" name="Picture 3"/>
          <p:cNvPicPr>
            <a:picLocks noChangeAspect="1"/>
          </p:cNvPicPr>
          <p:nvPr/>
        </p:nvPicPr>
        <p:blipFill>
          <a:blip r:embed="rId3"/>
          <a:stretch>
            <a:fillRect/>
          </a:stretch>
        </p:blipFill>
        <p:spPr>
          <a:xfrm>
            <a:off x="2010042" y="624110"/>
            <a:ext cx="579170" cy="579170"/>
          </a:xfrm>
          <a:prstGeom prst="rect">
            <a:avLst/>
          </a:prstGeom>
        </p:spPr>
      </p:pic>
    </p:spTree>
    <p:extLst>
      <p:ext uri="{BB962C8B-B14F-4D97-AF65-F5344CB8AC3E}">
        <p14:creationId xmlns:p14="http://schemas.microsoft.com/office/powerpoint/2010/main" val="3219136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Discuss </a:t>
            </a:r>
            <a:endParaRPr lang="en-CA" dirty="0"/>
          </a:p>
        </p:txBody>
      </p:sp>
      <p:sp>
        <p:nvSpPr>
          <p:cNvPr id="3" name="Content Placeholder 2"/>
          <p:cNvSpPr>
            <a:spLocks noGrp="1"/>
          </p:cNvSpPr>
          <p:nvPr>
            <p:ph idx="1"/>
          </p:nvPr>
        </p:nvSpPr>
        <p:spPr/>
        <p:txBody>
          <a:bodyPr/>
          <a:lstStyle/>
          <a:p>
            <a:r>
              <a:rPr lang="en-CA" dirty="0"/>
              <a:t>What are some ways you already save on shopping bills?  </a:t>
            </a:r>
          </a:p>
          <a:p>
            <a:endParaRPr lang="en-CA" dirty="0"/>
          </a:p>
        </p:txBody>
      </p:sp>
      <p:pic>
        <p:nvPicPr>
          <p:cNvPr id="4" name="Picture 3"/>
          <p:cNvPicPr>
            <a:picLocks noChangeAspect="1"/>
          </p:cNvPicPr>
          <p:nvPr/>
        </p:nvPicPr>
        <p:blipFill>
          <a:blip r:embed="rId2"/>
          <a:stretch>
            <a:fillRect/>
          </a:stretch>
        </p:blipFill>
        <p:spPr>
          <a:xfrm>
            <a:off x="2010042" y="624110"/>
            <a:ext cx="579170" cy="585267"/>
          </a:xfrm>
          <a:prstGeom prst="rect">
            <a:avLst/>
          </a:prstGeom>
        </p:spPr>
      </p:pic>
    </p:spTree>
    <p:extLst>
      <p:ext uri="{BB962C8B-B14F-4D97-AF65-F5344CB8AC3E}">
        <p14:creationId xmlns:p14="http://schemas.microsoft.com/office/powerpoint/2010/main" val="2465101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Comparison Shopping</a:t>
            </a:r>
            <a:endParaRPr lang="en-CA" dirty="0"/>
          </a:p>
        </p:txBody>
      </p:sp>
      <p:sp>
        <p:nvSpPr>
          <p:cNvPr id="3" name="Content Placeholder 2"/>
          <p:cNvSpPr>
            <a:spLocks noGrp="1"/>
          </p:cNvSpPr>
          <p:nvPr>
            <p:ph idx="1"/>
          </p:nvPr>
        </p:nvSpPr>
        <p:spPr/>
        <p:txBody>
          <a:bodyPr/>
          <a:lstStyle/>
          <a:p>
            <a:r>
              <a:rPr lang="en-CA" dirty="0"/>
              <a:t>Before you make a purchase, do some research. </a:t>
            </a:r>
            <a:endParaRPr lang="en-CA" dirty="0" smtClean="0"/>
          </a:p>
          <a:p>
            <a:pPr lvl="1"/>
            <a:r>
              <a:rPr lang="en-CA" dirty="0" smtClean="0"/>
              <a:t>Use </a:t>
            </a:r>
            <a:r>
              <a:rPr lang="en-CA" dirty="0"/>
              <a:t>the internet to compare prices. </a:t>
            </a:r>
            <a:endParaRPr lang="en-CA" dirty="0" smtClean="0"/>
          </a:p>
          <a:p>
            <a:pPr lvl="1"/>
            <a:r>
              <a:rPr lang="en-CA" dirty="0" smtClean="0"/>
              <a:t>Read </a:t>
            </a:r>
            <a:r>
              <a:rPr lang="en-CA" dirty="0"/>
              <a:t>the flyers that come in the mail. </a:t>
            </a:r>
            <a:endParaRPr lang="en-CA" dirty="0" smtClean="0"/>
          </a:p>
          <a:p>
            <a:pPr lvl="1"/>
            <a:r>
              <a:rPr lang="en-CA" dirty="0"/>
              <a:t>Use flyer apps such as the </a:t>
            </a:r>
            <a:r>
              <a:rPr lang="en-CA" dirty="0" err="1"/>
              <a:t>Flipp</a:t>
            </a:r>
            <a:r>
              <a:rPr lang="en-CA" dirty="0"/>
              <a:t> app to compare pricing. </a:t>
            </a:r>
            <a:endParaRPr lang="en-CA" dirty="0" smtClean="0"/>
          </a:p>
          <a:p>
            <a:pPr lvl="1"/>
            <a:r>
              <a:rPr lang="en-CA" dirty="0"/>
              <a:t>Ask friends or family for advice about where they bought certain products. </a:t>
            </a:r>
            <a:endParaRPr lang="en-CA" dirty="0" smtClean="0"/>
          </a:p>
          <a:p>
            <a:r>
              <a:rPr lang="en-CA" dirty="0"/>
              <a:t>These strategies can be used for weekly groceries, or large ticket items such as a television. </a:t>
            </a:r>
            <a:endParaRPr lang="en-CA" dirty="0" smtClean="0"/>
          </a:p>
        </p:txBody>
      </p:sp>
    </p:spTree>
    <p:extLst>
      <p:ext uri="{BB962C8B-B14F-4D97-AF65-F5344CB8AC3E}">
        <p14:creationId xmlns:p14="http://schemas.microsoft.com/office/powerpoint/2010/main" val="20221520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 </a:t>
            </a:r>
            <a:endParaRPr lang="en-CA" dirty="0"/>
          </a:p>
        </p:txBody>
      </p:sp>
      <p:sp>
        <p:nvSpPr>
          <p:cNvPr id="3" name="Content Placeholder 2"/>
          <p:cNvSpPr>
            <a:spLocks noGrp="1"/>
          </p:cNvSpPr>
          <p:nvPr>
            <p:ph idx="1"/>
          </p:nvPr>
        </p:nvSpPr>
        <p:spPr/>
        <p:txBody>
          <a:bodyPr/>
          <a:lstStyle/>
          <a:p>
            <a:r>
              <a:rPr lang="en-CA" dirty="0"/>
              <a:t>Pretend you are shopping for a laptop. </a:t>
            </a:r>
            <a:endParaRPr lang="en-CA" dirty="0" smtClean="0"/>
          </a:p>
          <a:p>
            <a:r>
              <a:rPr lang="en-CA" dirty="0" smtClean="0"/>
              <a:t>Use </a:t>
            </a:r>
            <a:r>
              <a:rPr lang="en-CA" dirty="0"/>
              <a:t>a search engine to research different laptops. </a:t>
            </a:r>
            <a:endParaRPr lang="en-CA" dirty="0" smtClean="0"/>
          </a:p>
          <a:p>
            <a:r>
              <a:rPr lang="en-CA" dirty="0" smtClean="0"/>
              <a:t>Once </a:t>
            </a:r>
            <a:r>
              <a:rPr lang="en-CA" dirty="0"/>
              <a:t>you have chosen a brand you think you would purchase, find 3 different businesses that sell the particular lap top and compare. </a:t>
            </a:r>
            <a:endParaRPr lang="en-CA" dirty="0" smtClean="0"/>
          </a:p>
          <a:p>
            <a:r>
              <a:rPr lang="en-CA" dirty="0" smtClean="0"/>
              <a:t>Fill </a:t>
            </a:r>
            <a:r>
              <a:rPr lang="en-CA" dirty="0"/>
              <a:t>in the chart </a:t>
            </a:r>
            <a:r>
              <a:rPr lang="en-CA" dirty="0" smtClean="0"/>
              <a:t>on page 33 in your workbook </a:t>
            </a:r>
            <a:r>
              <a:rPr lang="en-CA" dirty="0"/>
              <a:t>with the information you find. </a:t>
            </a:r>
          </a:p>
          <a:p>
            <a:endParaRPr lang="en-CA" dirty="0"/>
          </a:p>
          <a:p>
            <a:endParaRPr lang="en-CA" dirty="0"/>
          </a:p>
        </p:txBody>
      </p:sp>
      <p:pic>
        <p:nvPicPr>
          <p:cNvPr id="4" name="Picture 3"/>
          <p:cNvPicPr>
            <a:picLocks noChangeAspect="1"/>
          </p:cNvPicPr>
          <p:nvPr/>
        </p:nvPicPr>
        <p:blipFill>
          <a:blip r:embed="rId2"/>
          <a:stretch>
            <a:fillRect/>
          </a:stretch>
        </p:blipFill>
        <p:spPr>
          <a:xfrm>
            <a:off x="1949077" y="624420"/>
            <a:ext cx="640135" cy="640135"/>
          </a:xfrm>
          <a:prstGeom prst="rect">
            <a:avLst/>
          </a:prstGeom>
        </p:spPr>
      </p:pic>
    </p:spTree>
    <p:extLst>
      <p:ext uri="{BB962C8B-B14F-4D97-AF65-F5344CB8AC3E}">
        <p14:creationId xmlns:p14="http://schemas.microsoft.com/office/powerpoint/2010/main" val="481907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Price Matching </a:t>
            </a:r>
            <a:endParaRPr lang="en-CA" dirty="0"/>
          </a:p>
        </p:txBody>
      </p:sp>
      <p:sp>
        <p:nvSpPr>
          <p:cNvPr id="3" name="Content Placeholder 2"/>
          <p:cNvSpPr>
            <a:spLocks noGrp="1"/>
          </p:cNvSpPr>
          <p:nvPr>
            <p:ph idx="1"/>
          </p:nvPr>
        </p:nvSpPr>
        <p:spPr/>
        <p:txBody>
          <a:bodyPr/>
          <a:lstStyle/>
          <a:p>
            <a:r>
              <a:rPr lang="en-CA" dirty="0"/>
              <a:t>Some businesses will match the advertised price at another store. </a:t>
            </a:r>
            <a:endParaRPr lang="en-CA" dirty="0" smtClean="0"/>
          </a:p>
          <a:p>
            <a:pPr lvl="1"/>
            <a:r>
              <a:rPr lang="en-CA" dirty="0" smtClean="0"/>
              <a:t>For </a:t>
            </a:r>
            <a:r>
              <a:rPr lang="en-CA" dirty="0"/>
              <a:t>example, if No Frills has 500g blocks of cheese on sale you can bring their flyer into Walmart and pay the No Frills advertised price for the same block of cheese. </a:t>
            </a:r>
          </a:p>
          <a:p>
            <a:endParaRPr lang="en-CA" dirty="0"/>
          </a:p>
        </p:txBody>
      </p:sp>
    </p:spTree>
    <p:extLst>
      <p:ext uri="{BB962C8B-B14F-4D97-AF65-F5344CB8AC3E}">
        <p14:creationId xmlns:p14="http://schemas.microsoft.com/office/powerpoint/2010/main" val="26148652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Price Matching </a:t>
            </a:r>
            <a:endParaRPr lang="en-CA" dirty="0"/>
          </a:p>
        </p:txBody>
      </p:sp>
      <p:sp>
        <p:nvSpPr>
          <p:cNvPr id="3" name="Content Placeholder 2"/>
          <p:cNvSpPr>
            <a:spLocks noGrp="1"/>
          </p:cNvSpPr>
          <p:nvPr>
            <p:ph idx="1"/>
          </p:nvPr>
        </p:nvSpPr>
        <p:spPr/>
        <p:txBody>
          <a:bodyPr/>
          <a:lstStyle/>
          <a:p>
            <a:r>
              <a:rPr lang="en-CA" dirty="0"/>
              <a:t>Using this offer in stores can save you money in multiple ways. </a:t>
            </a:r>
            <a:endParaRPr lang="en-CA" dirty="0" smtClean="0"/>
          </a:p>
          <a:p>
            <a:pPr lvl="1"/>
            <a:r>
              <a:rPr lang="en-CA" dirty="0" smtClean="0"/>
              <a:t>You </a:t>
            </a:r>
            <a:r>
              <a:rPr lang="en-CA" dirty="0"/>
              <a:t>will save the money on the sale item, but might also save on transportation costs involved in going to multiple stores. </a:t>
            </a:r>
          </a:p>
          <a:p>
            <a:endParaRPr lang="en-CA" dirty="0"/>
          </a:p>
        </p:txBody>
      </p:sp>
    </p:spTree>
    <p:extLst>
      <p:ext uri="{BB962C8B-B14F-4D97-AF65-F5344CB8AC3E}">
        <p14:creationId xmlns:p14="http://schemas.microsoft.com/office/powerpoint/2010/main" val="124308249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132</TotalTime>
  <Words>1423</Words>
  <Application>Microsoft Office PowerPoint</Application>
  <PresentationFormat>Widescreen</PresentationFormat>
  <Paragraphs>133</Paragraphs>
  <Slides>35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Century Gothic</vt:lpstr>
      <vt:lpstr>Times New Roman</vt:lpstr>
      <vt:lpstr>Wingdings 3</vt:lpstr>
      <vt:lpstr>Wisp</vt:lpstr>
      <vt:lpstr>Get Set for  Budgeting, Organization &amp; Time Management   </vt:lpstr>
      <vt:lpstr>Session 4</vt:lpstr>
      <vt:lpstr>Being a Wise Customer</vt:lpstr>
      <vt:lpstr>Video</vt:lpstr>
      <vt:lpstr>Discuss </vt:lpstr>
      <vt:lpstr>Comparison Shopping</vt:lpstr>
      <vt:lpstr>Activity </vt:lpstr>
      <vt:lpstr>Price Matching </vt:lpstr>
      <vt:lpstr>Price Matching </vt:lpstr>
      <vt:lpstr>Coupons</vt:lpstr>
      <vt:lpstr>Discuss </vt:lpstr>
      <vt:lpstr>Rewards Programs &amp; Points Cards</vt:lpstr>
      <vt:lpstr>Discuss </vt:lpstr>
      <vt:lpstr>Avoid Name Brands</vt:lpstr>
      <vt:lpstr>Activity</vt:lpstr>
      <vt:lpstr>Buying in Bulk</vt:lpstr>
      <vt:lpstr>Buying in Bulk</vt:lpstr>
      <vt:lpstr>Buying in Bulk</vt:lpstr>
      <vt:lpstr>Buying in Bulk</vt:lpstr>
      <vt:lpstr>Buying in Bulk</vt:lpstr>
      <vt:lpstr>Saving Money on Grocery Bills</vt:lpstr>
      <vt:lpstr>Video</vt:lpstr>
      <vt:lpstr>Seasonal Products </vt:lpstr>
      <vt:lpstr>Grow Your Own</vt:lpstr>
      <vt:lpstr>Grow Your Own</vt:lpstr>
      <vt:lpstr>Cook Creatively &amp; Waste Free</vt:lpstr>
      <vt:lpstr>Cook Creatively &amp; Waste Free</vt:lpstr>
      <vt:lpstr>Meal Planning </vt:lpstr>
      <vt:lpstr>Meal Planning </vt:lpstr>
      <vt:lpstr>Meal Planning </vt:lpstr>
      <vt:lpstr>Activity</vt:lpstr>
      <vt:lpstr>Milestone 217</vt:lpstr>
      <vt:lpstr>Milestone 217</vt:lpstr>
      <vt:lpstr>Milestone 217</vt:lpstr>
      <vt:lpstr>PowerPoint Presentation</vt:lpstr>
    </vt:vector>
  </TitlesOfParts>
  <Company>Grand Erie District School Board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Set for  Office Administration</dc:title>
  <dc:creator>Kari Dumesnil</dc:creator>
  <cp:lastModifiedBy>Kari Dumesnil</cp:lastModifiedBy>
  <cp:revision>34</cp:revision>
  <dcterms:created xsi:type="dcterms:W3CDTF">2023-02-01T18:40:23Z</dcterms:created>
  <dcterms:modified xsi:type="dcterms:W3CDTF">2023-03-02T00:02:36Z</dcterms:modified>
</cp:coreProperties>
</file>