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6" r:id="rId3"/>
    <p:sldId id="288" r:id="rId4"/>
    <p:sldId id="410" r:id="rId5"/>
    <p:sldId id="293" r:id="rId6"/>
    <p:sldId id="411" r:id="rId7"/>
    <p:sldId id="412" r:id="rId8"/>
    <p:sldId id="413" r:id="rId9"/>
    <p:sldId id="294" r:id="rId10"/>
    <p:sldId id="414" r:id="rId11"/>
    <p:sldId id="415" r:id="rId12"/>
    <p:sldId id="416" r:id="rId13"/>
    <p:sldId id="417" r:id="rId14"/>
    <p:sldId id="274" r:id="rId15"/>
    <p:sldId id="389" r:id="rId16"/>
    <p:sldId id="418" r:id="rId17"/>
    <p:sldId id="419" r:id="rId18"/>
    <p:sldId id="420" r:id="rId19"/>
    <p:sldId id="421" r:id="rId20"/>
    <p:sldId id="422" r:id="rId21"/>
    <p:sldId id="423" r:id="rId22"/>
    <p:sldId id="424" r:id="rId23"/>
    <p:sldId id="425" r:id="rId24"/>
    <p:sldId id="426" r:id="rId25"/>
    <p:sldId id="427" r:id="rId26"/>
    <p:sldId id="428" r:id="rId27"/>
    <p:sldId id="429" r:id="rId28"/>
    <p:sldId id="430" r:id="rId29"/>
    <p:sldId id="431" r:id="rId30"/>
    <p:sldId id="432" r:id="rId31"/>
    <p:sldId id="433" r:id="rId32"/>
    <p:sldId id="434" r:id="rId33"/>
    <p:sldId id="435" r:id="rId34"/>
    <p:sldId id="436" r:id="rId35"/>
    <p:sldId id="437" r:id="rId36"/>
    <p:sldId id="438" r:id="rId37"/>
    <p:sldId id="439" r:id="rId38"/>
    <p:sldId id="440" r:id="rId39"/>
    <p:sldId id="315" r:id="rId40"/>
    <p:sldId id="441" r:id="rId41"/>
    <p:sldId id="442" r:id="rId42"/>
    <p:sldId id="443" r:id="rId43"/>
    <p:sldId id="390" r:id="rId44"/>
    <p:sldId id="392" r:id="rId45"/>
    <p:sldId id="444" r:id="rId46"/>
    <p:sldId id="445" r:id="rId47"/>
    <p:sldId id="446" r:id="rId48"/>
    <p:sldId id="393" r:id="rId49"/>
    <p:sldId id="447" r:id="rId50"/>
    <p:sldId id="448" r:id="rId51"/>
    <p:sldId id="449" r:id="rId52"/>
    <p:sldId id="450" r:id="rId53"/>
    <p:sldId id="451" r:id="rId54"/>
    <p:sldId id="452" r:id="rId55"/>
    <p:sldId id="453" r:id="rId56"/>
    <p:sldId id="454" r:id="rId57"/>
    <p:sldId id="455" r:id="rId58"/>
    <p:sldId id="456" r:id="rId59"/>
    <p:sldId id="457" r:id="rId60"/>
    <p:sldId id="458" r:id="rId61"/>
    <p:sldId id="459" r:id="rId62"/>
    <p:sldId id="460" r:id="rId63"/>
    <p:sldId id="461" r:id="rId64"/>
    <p:sldId id="287" r:id="rId6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Get Set for </a:t>
            </a:r>
            <a:br>
              <a:rPr lang="en-CA" dirty="0" smtClean="0"/>
            </a:br>
            <a:r>
              <a:rPr lang="en-CA" dirty="0" smtClean="0"/>
              <a:t>Budgeting, Organization &amp; Time Management   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400" b="1" dirty="0" smtClean="0"/>
              <a:t>SESSION 5</a:t>
            </a:r>
            <a:endParaRPr lang="en-CA" sz="2400" b="1" dirty="0"/>
          </a:p>
        </p:txBody>
      </p:sp>
    </p:spTree>
    <p:extLst>
      <p:ext uri="{BB962C8B-B14F-4D97-AF65-F5344CB8AC3E}">
        <p14:creationId xmlns:p14="http://schemas.microsoft.com/office/powerpoint/2010/main" val="3861369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Electronic Bills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If you receive e-billing from any companies, it is a good idea to check your email regularly. </a:t>
            </a:r>
            <a:endParaRPr lang="en-CA" dirty="0" smtClean="0"/>
          </a:p>
          <a:p>
            <a:r>
              <a:rPr lang="en-CA" dirty="0" smtClean="0"/>
              <a:t>As </a:t>
            </a:r>
            <a:r>
              <a:rPr lang="en-CA" dirty="0"/>
              <a:t>well, check your junk folder or spam folder just in case an email goes to the wrong place.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60300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Electronic Bills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If you know when to expect bills to be in your inbox, set alarms or alerts in a cell phone or device, or write them on a calendar. </a:t>
            </a:r>
            <a:endParaRPr lang="en-CA" dirty="0" smtClean="0"/>
          </a:p>
          <a:p>
            <a:r>
              <a:rPr lang="en-CA" dirty="0" smtClean="0"/>
              <a:t>This </a:t>
            </a:r>
            <a:r>
              <a:rPr lang="en-CA" dirty="0"/>
              <a:t>will remind you to check your email and pay the bills.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88245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Online Banking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Financial institutions now offer online banking. </a:t>
            </a:r>
            <a:endParaRPr lang="en-CA" dirty="0" smtClean="0"/>
          </a:p>
          <a:p>
            <a:r>
              <a:rPr lang="en-CA" dirty="0" smtClean="0"/>
              <a:t>You </a:t>
            </a:r>
            <a:r>
              <a:rPr lang="en-CA" dirty="0"/>
              <a:t>can view your accounts, pay bills and transfer money from your online banking website. </a:t>
            </a:r>
          </a:p>
        </p:txBody>
      </p:sp>
    </p:spTree>
    <p:extLst>
      <p:ext uri="{BB962C8B-B14F-4D97-AF65-F5344CB8AC3E}">
        <p14:creationId xmlns:p14="http://schemas.microsoft.com/office/powerpoint/2010/main" val="1388189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Online Banking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Online banking can be accessed using a computer, tablet or cell phone. </a:t>
            </a:r>
            <a:endParaRPr lang="en-CA" dirty="0" smtClean="0"/>
          </a:p>
          <a:p>
            <a:r>
              <a:rPr lang="en-CA" dirty="0" smtClean="0"/>
              <a:t>Most </a:t>
            </a:r>
            <a:r>
              <a:rPr lang="en-CA" dirty="0"/>
              <a:t>financial institutions have online banking apps as well. </a:t>
            </a:r>
          </a:p>
        </p:txBody>
      </p:sp>
    </p:spTree>
    <p:extLst>
      <p:ext uri="{BB962C8B-B14F-4D97-AF65-F5344CB8AC3E}">
        <p14:creationId xmlns:p14="http://schemas.microsoft.com/office/powerpoint/2010/main" val="3548273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Discuss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As a group, discuss the pros and cons of online banking.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740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413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Online Banking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In order to use online banking you need to:</a:t>
            </a:r>
          </a:p>
          <a:p>
            <a:pPr lvl="1"/>
            <a:r>
              <a:rPr lang="en-US" dirty="0"/>
              <a:t>Have a valid email </a:t>
            </a:r>
            <a:r>
              <a:rPr lang="en-US" dirty="0" smtClean="0"/>
              <a:t>address.</a:t>
            </a:r>
            <a:endParaRPr lang="en-CA" dirty="0"/>
          </a:p>
          <a:p>
            <a:pPr lvl="1"/>
            <a:r>
              <a:rPr lang="en-US" dirty="0"/>
              <a:t>Have a valid debit card </a:t>
            </a:r>
            <a:r>
              <a:rPr lang="en-US" dirty="0" smtClean="0"/>
              <a:t>number.</a:t>
            </a:r>
            <a:endParaRPr lang="en-CA" dirty="0"/>
          </a:p>
          <a:p>
            <a:pPr lvl="1"/>
            <a:r>
              <a:rPr lang="en-US" dirty="0"/>
              <a:t>Register with your </a:t>
            </a:r>
            <a:r>
              <a:rPr lang="en-US"/>
              <a:t>financial </a:t>
            </a:r>
            <a:r>
              <a:rPr lang="en-US" smtClean="0"/>
              <a:t>institution.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98434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Online Banking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You will create a username and password, or log in with your debit card number and a password.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764394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Online Banking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Like all online platforms, online banking comes with risks. </a:t>
            </a:r>
            <a:endParaRPr lang="en-CA" dirty="0" smtClean="0"/>
          </a:p>
          <a:p>
            <a:r>
              <a:rPr lang="en-CA" dirty="0" smtClean="0"/>
              <a:t>You </a:t>
            </a:r>
            <a:r>
              <a:rPr lang="en-CA" dirty="0"/>
              <a:t>have responsibilities in order to protect yourself and your money when banking online. </a:t>
            </a:r>
            <a:endParaRPr lang="en-CA" dirty="0" smtClean="0"/>
          </a:p>
          <a:p>
            <a:r>
              <a:rPr lang="en-CA" dirty="0"/>
              <a:t>Some of these responsibilities </a:t>
            </a:r>
            <a:r>
              <a:rPr lang="en-CA" dirty="0" smtClean="0"/>
              <a:t>include….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148211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Online Banking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not share your bankcard number, username, password or security question answers with anyone.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320082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Online Banking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Check your accounts regularly to make sure unapproved transactions have not occurred.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37248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Session 5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In this session you will develop the following skills for success:</a:t>
            </a:r>
            <a:endParaRPr lang="en-CA" sz="2000" dirty="0"/>
          </a:p>
          <a:p>
            <a:pPr marL="0" indent="0">
              <a:buNone/>
            </a:pPr>
            <a:endParaRPr lang="en-CA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806136"/>
              </p:ext>
            </p:extLst>
          </p:nvPr>
        </p:nvGraphicFramePr>
        <p:xfrm>
          <a:off x="2589211" y="2849971"/>
          <a:ext cx="8279085" cy="3289850"/>
        </p:xfrm>
        <a:graphic>
          <a:graphicData uri="http://schemas.openxmlformats.org/drawingml/2006/table">
            <a:tbl>
              <a:tblPr firstRow="1" firstCol="1" bandRow="1"/>
              <a:tblGrid>
                <a:gridCol w="1797491">
                  <a:extLst>
                    <a:ext uri="{9D8B030D-6E8A-4147-A177-3AD203B41FA5}">
                      <a16:colId xmlns:a16="http://schemas.microsoft.com/office/drawing/2014/main" val="4075803760"/>
                    </a:ext>
                  </a:extLst>
                </a:gridCol>
                <a:gridCol w="6481594">
                  <a:extLst>
                    <a:ext uri="{9D8B030D-6E8A-4147-A177-3AD203B41FA5}">
                      <a16:colId xmlns:a16="http://schemas.microsoft.com/office/drawing/2014/main" val="1369400774"/>
                    </a:ext>
                  </a:extLst>
                </a:gridCol>
              </a:tblGrid>
              <a:tr h="6579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Adaptability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learn skills to help you adapt ever changing technology while maintaining online safety.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1585538"/>
                  </a:ext>
                </a:extLst>
              </a:tr>
              <a:tr h="6579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verbal communication skills while discussing online shopping platforms and how to use them safely.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3302091"/>
                  </a:ext>
                </a:extLst>
              </a:tr>
              <a:tr h="6579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Digital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digital skills while learning to use modern day shopping practices.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958610"/>
                  </a:ext>
                </a:extLst>
              </a:tr>
              <a:tr h="3289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Numeracy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Complete basic calculations to understand savings.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4375795"/>
                  </a:ext>
                </a:extLst>
              </a:tr>
              <a:tr h="6579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find, read and understand information about shopping online and using promotional websites.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6135746"/>
                  </a:ext>
                </a:extLst>
              </a:tr>
              <a:tr h="3289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document information about online security and safety.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7101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6316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Online Banking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find an error, contact your financial institution right away.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875417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Online Banking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Choose a strong password when setting up your account.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146394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Online Banking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not allow any device to save your password for future use.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307708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Online Banking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Don’t use public computers or public Wi-Fi when using online banking.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003248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Creating Strong Passwords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Passwords are like a combination lock to protect the information that you put online. </a:t>
            </a:r>
            <a:endParaRPr lang="en-CA" dirty="0" smtClean="0"/>
          </a:p>
          <a:p>
            <a:r>
              <a:rPr lang="en-CA" dirty="0" smtClean="0"/>
              <a:t>A </a:t>
            </a:r>
            <a:r>
              <a:rPr lang="en-CA" dirty="0"/>
              <a:t>password is a secret word or phrase that is required when signing into an online account. </a:t>
            </a:r>
            <a:endParaRPr lang="en-CA" dirty="0" smtClean="0"/>
          </a:p>
          <a:p>
            <a:r>
              <a:rPr lang="en-CA" dirty="0" smtClean="0"/>
              <a:t>It </a:t>
            </a:r>
            <a:r>
              <a:rPr lang="en-CA" dirty="0"/>
              <a:t>is important to use secure/strong passwords.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194404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Creating Strong Passwords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Strong/secure passwords are passwords that are difficult for others to guess or decode. </a:t>
            </a:r>
            <a:endParaRPr lang="en-CA" dirty="0" smtClean="0"/>
          </a:p>
          <a:p>
            <a:r>
              <a:rPr lang="en-CA" dirty="0" smtClean="0"/>
              <a:t>They </a:t>
            </a:r>
            <a:r>
              <a:rPr lang="en-CA" dirty="0"/>
              <a:t>are usually complicated and include letters, numbers and symbols.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647507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8 Tips For Creating a Strong Password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Make your passwords at least 8 characters long. </a:t>
            </a:r>
            <a:endParaRPr lang="en-CA" sz="1800" dirty="0"/>
          </a:p>
          <a:p>
            <a:pPr lvl="1"/>
            <a:r>
              <a:rPr lang="en-US" dirty="0"/>
              <a:t>A character is a letter, number, or symbol.</a:t>
            </a:r>
            <a:endParaRPr lang="en-CA" sz="1600" dirty="0"/>
          </a:p>
          <a:p>
            <a:pPr lvl="1"/>
            <a:r>
              <a:rPr lang="en-US" dirty="0"/>
              <a:t>The longer the password, the harder it will be to figure out. </a:t>
            </a:r>
            <a:endParaRPr lang="en-CA" sz="16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617139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8 Tips For Creating a Strong Password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Don’t use dictionary words. </a:t>
            </a:r>
            <a:endParaRPr lang="en-CA" sz="1800" dirty="0"/>
          </a:p>
          <a:p>
            <a:pPr lvl="1"/>
            <a:r>
              <a:rPr lang="en-US" dirty="0"/>
              <a:t>Online predators can use programs that are used to figure out your password if it is a dictionary word. </a:t>
            </a:r>
            <a:endParaRPr lang="en-CA" sz="16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944961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8 Tips For Creating a Strong Password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Don’t use private or personal information in your passwords. </a:t>
            </a:r>
            <a:endParaRPr lang="en-CA" sz="1800" dirty="0"/>
          </a:p>
          <a:p>
            <a:pPr lvl="1"/>
            <a:r>
              <a:rPr lang="en-US" dirty="0"/>
              <a:t>This makes it harder for an online predator to guess your password. </a:t>
            </a:r>
            <a:endParaRPr lang="en-CA" sz="16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021366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8 Tips For Creating a Strong Password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Include different types of characters (letters, numbers &amp; symbols) in your passwords.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58208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Electronic Bills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Electronic billing or e-billing has become a regular practice with most major companies. 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3059993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8 Tips For Creating a Strong Password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both upper case and lower case letters.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44763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8 Tips For Creating a Strong Password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Change your password frequently. </a:t>
            </a:r>
            <a:endParaRPr lang="en-CA" sz="1800" dirty="0"/>
          </a:p>
          <a:p>
            <a:pPr lvl="1"/>
            <a:r>
              <a:rPr lang="en-US" dirty="0"/>
              <a:t>It is recommended you change your password at least every 6 months. </a:t>
            </a:r>
            <a:endParaRPr lang="en-CA" sz="16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34922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8 Tips For Creating a Strong Password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Never share your password with anyone.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253154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8 Tips For Creating a Strong Password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sure it is a password you can remember.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756763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Creating Strong Passwords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i="1" dirty="0" smtClean="0"/>
              <a:t>Example:</a:t>
            </a:r>
          </a:p>
          <a:p>
            <a:pPr marL="0" indent="0">
              <a:buNone/>
            </a:pPr>
            <a:endParaRPr lang="en-CA" i="1" dirty="0"/>
          </a:p>
          <a:p>
            <a:pPr marL="0" indent="0">
              <a:buNone/>
            </a:pPr>
            <a:endParaRPr lang="en-CA" i="1" dirty="0" smtClean="0"/>
          </a:p>
          <a:p>
            <a:pPr marL="0" indent="0">
              <a:buNone/>
            </a:pPr>
            <a:endParaRPr lang="en-CA" dirty="0"/>
          </a:p>
          <a:p>
            <a:r>
              <a:rPr lang="en-CA" dirty="0"/>
              <a:t>This is a password you could use. </a:t>
            </a:r>
            <a:endParaRPr lang="en-CA" dirty="0" smtClean="0"/>
          </a:p>
          <a:p>
            <a:r>
              <a:rPr lang="en-CA" dirty="0" smtClean="0"/>
              <a:t>It </a:t>
            </a:r>
            <a:r>
              <a:rPr lang="en-CA" dirty="0"/>
              <a:t>includes all the recommendations for security. </a:t>
            </a:r>
            <a:endParaRPr lang="en-CA" dirty="0" smtClean="0"/>
          </a:p>
          <a:p>
            <a:r>
              <a:rPr lang="en-CA" dirty="0" smtClean="0"/>
              <a:t>It </a:t>
            </a:r>
            <a:r>
              <a:rPr lang="en-CA" dirty="0"/>
              <a:t>will be difficult for someone to guess. </a:t>
            </a:r>
            <a:endParaRPr lang="en-CA" i="1" dirty="0" smtClean="0"/>
          </a:p>
          <a:p>
            <a:pPr marL="0" indent="0">
              <a:buNone/>
            </a:pPr>
            <a:endParaRPr lang="en-CA" i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9862"/>
              </p:ext>
            </p:extLst>
          </p:nvPr>
        </p:nvGraphicFramePr>
        <p:xfrm>
          <a:off x="2589210" y="2790126"/>
          <a:ext cx="8710160" cy="397211"/>
        </p:xfrm>
        <a:graphic>
          <a:graphicData uri="http://schemas.openxmlformats.org/drawingml/2006/table">
            <a:tbl>
              <a:tblPr firstRow="1" firstCol="1" bandRow="1"/>
              <a:tblGrid>
                <a:gridCol w="1088071">
                  <a:extLst>
                    <a:ext uri="{9D8B030D-6E8A-4147-A177-3AD203B41FA5}">
                      <a16:colId xmlns:a16="http://schemas.microsoft.com/office/drawing/2014/main" val="1165545361"/>
                    </a:ext>
                  </a:extLst>
                </a:gridCol>
                <a:gridCol w="1088071">
                  <a:extLst>
                    <a:ext uri="{9D8B030D-6E8A-4147-A177-3AD203B41FA5}">
                      <a16:colId xmlns:a16="http://schemas.microsoft.com/office/drawing/2014/main" val="4127586004"/>
                    </a:ext>
                  </a:extLst>
                </a:gridCol>
                <a:gridCol w="1089003">
                  <a:extLst>
                    <a:ext uri="{9D8B030D-6E8A-4147-A177-3AD203B41FA5}">
                      <a16:colId xmlns:a16="http://schemas.microsoft.com/office/drawing/2014/main" val="1680876914"/>
                    </a:ext>
                  </a:extLst>
                </a:gridCol>
                <a:gridCol w="1089003">
                  <a:extLst>
                    <a:ext uri="{9D8B030D-6E8A-4147-A177-3AD203B41FA5}">
                      <a16:colId xmlns:a16="http://schemas.microsoft.com/office/drawing/2014/main" val="2296709106"/>
                    </a:ext>
                  </a:extLst>
                </a:gridCol>
                <a:gridCol w="1089003">
                  <a:extLst>
                    <a:ext uri="{9D8B030D-6E8A-4147-A177-3AD203B41FA5}">
                      <a16:colId xmlns:a16="http://schemas.microsoft.com/office/drawing/2014/main" val="2400612705"/>
                    </a:ext>
                  </a:extLst>
                </a:gridCol>
                <a:gridCol w="1089003">
                  <a:extLst>
                    <a:ext uri="{9D8B030D-6E8A-4147-A177-3AD203B41FA5}">
                      <a16:colId xmlns:a16="http://schemas.microsoft.com/office/drawing/2014/main" val="1298552162"/>
                    </a:ext>
                  </a:extLst>
                </a:gridCol>
                <a:gridCol w="1089003">
                  <a:extLst>
                    <a:ext uri="{9D8B030D-6E8A-4147-A177-3AD203B41FA5}">
                      <a16:colId xmlns:a16="http://schemas.microsoft.com/office/drawing/2014/main" val="1083770409"/>
                    </a:ext>
                  </a:extLst>
                </a:gridCol>
                <a:gridCol w="1089003">
                  <a:extLst>
                    <a:ext uri="{9D8B030D-6E8A-4147-A177-3AD203B41FA5}">
                      <a16:colId xmlns:a16="http://schemas.microsoft.com/office/drawing/2014/main" val="3481808675"/>
                    </a:ext>
                  </a:extLst>
                </a:gridCol>
              </a:tblGrid>
              <a:tr h="3972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00054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32647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Creating Strong Passwords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dirty="0" smtClean="0"/>
              <a:t>Here’s how you will remember this password:</a:t>
            </a:r>
          </a:p>
          <a:p>
            <a:pPr marL="0" indent="0">
              <a:buNone/>
            </a:pPr>
            <a:endParaRPr lang="en-CA" i="1" dirty="0"/>
          </a:p>
          <a:p>
            <a:pPr marL="0" indent="0">
              <a:buNone/>
            </a:pPr>
            <a:endParaRPr lang="en-CA" i="1" dirty="0" smtClean="0"/>
          </a:p>
          <a:p>
            <a:pPr lvl="0"/>
            <a:r>
              <a:rPr lang="en-US" dirty="0"/>
              <a:t>The letters spell the word Dora</a:t>
            </a:r>
            <a:endParaRPr lang="en-CA" dirty="0"/>
          </a:p>
          <a:p>
            <a:pPr lvl="0"/>
            <a:r>
              <a:rPr lang="en-US" dirty="0"/>
              <a:t>The numbers make the number 475</a:t>
            </a: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i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660681"/>
              </p:ext>
            </p:extLst>
          </p:nvPr>
        </p:nvGraphicFramePr>
        <p:xfrm>
          <a:off x="2589212" y="2829314"/>
          <a:ext cx="8657908" cy="514777"/>
        </p:xfrm>
        <a:graphic>
          <a:graphicData uri="http://schemas.openxmlformats.org/drawingml/2006/table">
            <a:tbl>
              <a:tblPr firstRow="1" firstCol="1" bandRow="1"/>
              <a:tblGrid>
                <a:gridCol w="1081544">
                  <a:extLst>
                    <a:ext uri="{9D8B030D-6E8A-4147-A177-3AD203B41FA5}">
                      <a16:colId xmlns:a16="http://schemas.microsoft.com/office/drawing/2014/main" val="2611952096"/>
                    </a:ext>
                  </a:extLst>
                </a:gridCol>
                <a:gridCol w="1081544">
                  <a:extLst>
                    <a:ext uri="{9D8B030D-6E8A-4147-A177-3AD203B41FA5}">
                      <a16:colId xmlns:a16="http://schemas.microsoft.com/office/drawing/2014/main" val="1769586184"/>
                    </a:ext>
                  </a:extLst>
                </a:gridCol>
                <a:gridCol w="1082470">
                  <a:extLst>
                    <a:ext uri="{9D8B030D-6E8A-4147-A177-3AD203B41FA5}">
                      <a16:colId xmlns:a16="http://schemas.microsoft.com/office/drawing/2014/main" val="1162648776"/>
                    </a:ext>
                  </a:extLst>
                </a:gridCol>
                <a:gridCol w="1082470">
                  <a:extLst>
                    <a:ext uri="{9D8B030D-6E8A-4147-A177-3AD203B41FA5}">
                      <a16:colId xmlns:a16="http://schemas.microsoft.com/office/drawing/2014/main" val="911964247"/>
                    </a:ext>
                  </a:extLst>
                </a:gridCol>
                <a:gridCol w="1082470">
                  <a:extLst>
                    <a:ext uri="{9D8B030D-6E8A-4147-A177-3AD203B41FA5}">
                      <a16:colId xmlns:a16="http://schemas.microsoft.com/office/drawing/2014/main" val="1980501256"/>
                    </a:ext>
                  </a:extLst>
                </a:gridCol>
                <a:gridCol w="1082470">
                  <a:extLst>
                    <a:ext uri="{9D8B030D-6E8A-4147-A177-3AD203B41FA5}">
                      <a16:colId xmlns:a16="http://schemas.microsoft.com/office/drawing/2014/main" val="3321000859"/>
                    </a:ext>
                  </a:extLst>
                </a:gridCol>
                <a:gridCol w="1082470">
                  <a:extLst>
                    <a:ext uri="{9D8B030D-6E8A-4147-A177-3AD203B41FA5}">
                      <a16:colId xmlns:a16="http://schemas.microsoft.com/office/drawing/2014/main" val="3381051132"/>
                    </a:ext>
                  </a:extLst>
                </a:gridCol>
                <a:gridCol w="1082470">
                  <a:extLst>
                    <a:ext uri="{9D8B030D-6E8A-4147-A177-3AD203B41FA5}">
                      <a16:colId xmlns:a16="http://schemas.microsoft.com/office/drawing/2014/main" val="964374201"/>
                    </a:ext>
                  </a:extLst>
                </a:gridCol>
              </a:tblGrid>
              <a:tr h="5147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4886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64143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Creating Strong Passwords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Choose a 4-5 letter word you will remember as well as a 2-3 digit number. </a:t>
            </a:r>
            <a:endParaRPr lang="en-CA" dirty="0" smtClean="0"/>
          </a:p>
          <a:p>
            <a:r>
              <a:rPr lang="en-CA" dirty="0" smtClean="0"/>
              <a:t>Have </a:t>
            </a:r>
            <a:r>
              <a:rPr lang="en-CA" dirty="0"/>
              <a:t>the letters and numbers alternate and add a symbol at the end. </a:t>
            </a:r>
            <a:endParaRPr lang="en-CA" dirty="0" smtClean="0"/>
          </a:p>
          <a:p>
            <a:r>
              <a:rPr lang="en-CA" dirty="0" smtClean="0"/>
              <a:t>This </a:t>
            </a:r>
            <a:r>
              <a:rPr lang="en-CA" dirty="0"/>
              <a:t>will help you remember your secure password.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68149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Deleting Online History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Deleting online history can be done to help protect yourself. </a:t>
            </a:r>
          </a:p>
        </p:txBody>
      </p:sp>
    </p:spTree>
    <p:extLst>
      <p:ext uri="{BB962C8B-B14F-4D97-AF65-F5344CB8AC3E}">
        <p14:creationId xmlns:p14="http://schemas.microsoft.com/office/powerpoint/2010/main" val="5482877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Deleting Online History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Internet browsers keep a record of every website you visit as well as any data you enter into that website. </a:t>
            </a:r>
            <a:endParaRPr lang="en-CA" dirty="0" smtClean="0"/>
          </a:p>
          <a:p>
            <a:r>
              <a:rPr lang="en-CA" dirty="0" smtClean="0"/>
              <a:t>To </a:t>
            </a:r>
            <a:r>
              <a:rPr lang="en-CA" dirty="0"/>
              <a:t>protect your privacy it is recommended that you delete the browsing history after you use your online banking website. </a:t>
            </a:r>
          </a:p>
        </p:txBody>
      </p:sp>
    </p:spTree>
    <p:extLst>
      <p:ext uri="{BB962C8B-B14F-4D97-AF65-F5344CB8AC3E}">
        <p14:creationId xmlns:p14="http://schemas.microsoft.com/office/powerpoint/2010/main" val="1147256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Follow along with the steps </a:t>
            </a:r>
            <a:r>
              <a:rPr lang="en-CA" dirty="0" smtClean="0"/>
              <a:t>on pages 45-46 in your workbook </a:t>
            </a:r>
            <a:r>
              <a:rPr lang="en-CA" dirty="0"/>
              <a:t>to learn how to delete the browsing history in Google Chrome.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383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061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Electronic Bills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By emailing your bill to you, these companies and organizations can save money on postage costs. </a:t>
            </a:r>
            <a:endParaRPr lang="en-CA" dirty="0" smtClean="0"/>
          </a:p>
          <a:p>
            <a:r>
              <a:rPr lang="en-CA" dirty="0" smtClean="0"/>
              <a:t>Some </a:t>
            </a:r>
            <a:r>
              <a:rPr lang="en-CA" dirty="0"/>
              <a:t>companies have changed their policies to include a charge if you receive a hard copy bill. 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7810986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Deleting Browsing History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It is especially important for you to delete your online history after using a public computer or a computer that doesn’t belong to you.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91106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Safety Note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 financial institution will never ask for information in an email. </a:t>
            </a:r>
            <a:endParaRPr lang="en-CA" dirty="0" smtClean="0"/>
          </a:p>
          <a:p>
            <a:r>
              <a:rPr lang="en-CA" dirty="0" smtClean="0"/>
              <a:t>When </a:t>
            </a:r>
            <a:r>
              <a:rPr lang="en-CA" dirty="0"/>
              <a:t>you receive emails from a financial institution asking you for any information, call them to confirm, do not send information via email.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317738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Shopping Online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Shopping online is a common practice around the world today. </a:t>
            </a:r>
            <a:endParaRPr lang="en-CA" dirty="0" smtClean="0"/>
          </a:p>
          <a:p>
            <a:r>
              <a:rPr lang="en-CA" dirty="0" smtClean="0"/>
              <a:t>Shopping </a:t>
            </a:r>
            <a:r>
              <a:rPr lang="en-CA" dirty="0"/>
              <a:t>online can be convenient and fun, but can also have its downfalls.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262016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Discuss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As a group, discuss the pros and cons of shopping online.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740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4727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Shopping Online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Before shopping online there are things you can do to ensure you are shopping safely. </a:t>
            </a:r>
            <a:endParaRPr lang="en-CA" dirty="0" smtClean="0"/>
          </a:p>
          <a:p>
            <a:r>
              <a:rPr lang="en-CA" dirty="0" smtClean="0"/>
              <a:t>Some </a:t>
            </a:r>
            <a:r>
              <a:rPr lang="en-CA" dirty="0"/>
              <a:t>of these things </a:t>
            </a:r>
            <a:r>
              <a:rPr lang="en-CA" dirty="0" smtClean="0"/>
              <a:t>include…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1166005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Shopping Online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sure you are using a secure site. </a:t>
            </a:r>
            <a:endParaRPr lang="en-US" dirty="0" smtClean="0"/>
          </a:p>
          <a:p>
            <a:r>
              <a:rPr lang="en-US" dirty="0" smtClean="0"/>
              <a:t>Secure </a:t>
            </a:r>
            <a:r>
              <a:rPr lang="en-US" dirty="0"/>
              <a:t>sites make sure that all information you are sending, such as credit card numbers is encrypted, or protected as it travels through the web.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order to tell whether a website is secure, you can refer to the http address heading and the browser’s security symbol.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262130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HTTP Address Heading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Web addresses begin with either HTTP or HTTPS. </a:t>
            </a:r>
            <a:endParaRPr lang="en-CA" dirty="0" smtClean="0"/>
          </a:p>
          <a:p>
            <a:r>
              <a:rPr lang="en-CA" dirty="0" smtClean="0"/>
              <a:t>If </a:t>
            </a:r>
            <a:r>
              <a:rPr lang="en-CA" dirty="0"/>
              <a:t>the web address starts with HTTPS, the information you send to it is encrypted and therefore, it is a secure site.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2319" y="3857002"/>
            <a:ext cx="5944115" cy="55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47664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Security Symbol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Your browser will use a security symbol or lock to indicate that the website is secure. </a:t>
            </a:r>
            <a:endParaRPr lang="en-CA" dirty="0" smtClean="0"/>
          </a:p>
          <a:p>
            <a:r>
              <a:rPr lang="en-CA" dirty="0" smtClean="0"/>
              <a:t>This </a:t>
            </a:r>
            <a:r>
              <a:rPr lang="en-CA" dirty="0"/>
              <a:t>symbol will usually appear somewhere in the address bar.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6011" y="4022411"/>
            <a:ext cx="5944115" cy="77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8145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Shopping Online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sure you are shopping on a reputable company’s website. </a:t>
            </a:r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/>
              <a:t>you don’t recognize the company name, don’t use their website to purchase products.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4456025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Shopping Online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Ask friends and family if they have shopped on the website you are interested in using. </a:t>
            </a:r>
            <a:endParaRPr lang="en-US" dirty="0" smtClean="0"/>
          </a:p>
          <a:p>
            <a:r>
              <a:rPr lang="en-US" dirty="0" smtClean="0"/>
              <a:t>Did </a:t>
            </a:r>
            <a:r>
              <a:rPr lang="en-US" dirty="0"/>
              <a:t>they have a positive experience?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6108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Discuss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Do you receive any bills via email? </a:t>
            </a:r>
            <a:endParaRPr lang="en-CA" dirty="0" smtClean="0"/>
          </a:p>
          <a:p>
            <a:r>
              <a:rPr lang="en-CA" dirty="0" smtClean="0"/>
              <a:t>Do </a:t>
            </a:r>
            <a:r>
              <a:rPr lang="en-CA" dirty="0"/>
              <a:t>you know if you are being charged for a hard copy bill by any companies?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042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10145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Shopping Online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 the website reviews to find out whether other customers have been happy or not.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0418718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Shopping Online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you have completed shopping, always log out of the website, if you have created an account with that company.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0965778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Shopping Online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you are finished shopping, delete your browsing history.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0156286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Shopping Online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Try not to shop online using a public computer or public wireless internet connection.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2344959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Rakuten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If you are going to shop online, there are ways to save more money. </a:t>
            </a:r>
            <a:endParaRPr lang="en-CA" dirty="0" smtClean="0"/>
          </a:p>
          <a:p>
            <a:r>
              <a:rPr lang="en-CA" dirty="0" smtClean="0"/>
              <a:t>Rakuten </a:t>
            </a:r>
            <a:r>
              <a:rPr lang="en-CA" dirty="0"/>
              <a:t>is an online shopping website that allows you to receive cash back just by shopping through their website. </a:t>
            </a:r>
          </a:p>
        </p:txBody>
      </p:sp>
    </p:spTree>
    <p:extLst>
      <p:ext uri="{BB962C8B-B14F-4D97-AF65-F5344CB8AC3E}">
        <p14:creationId xmlns:p14="http://schemas.microsoft.com/office/powerpoint/2010/main" val="36336741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Rakuten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Becoming a member is free. </a:t>
            </a:r>
            <a:endParaRPr lang="en-CA" dirty="0" smtClean="0"/>
          </a:p>
          <a:p>
            <a:r>
              <a:rPr lang="en-CA" dirty="0" smtClean="0"/>
              <a:t>Rakuten </a:t>
            </a:r>
            <a:r>
              <a:rPr lang="en-CA" dirty="0"/>
              <a:t>allows you to shop from over 3,500 different stores using their website. </a:t>
            </a:r>
          </a:p>
        </p:txBody>
      </p:sp>
    </p:spTree>
    <p:extLst>
      <p:ext uri="{BB962C8B-B14F-4D97-AF65-F5344CB8AC3E}">
        <p14:creationId xmlns:p14="http://schemas.microsoft.com/office/powerpoint/2010/main" val="22917926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Rakuten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store you shop from will offer a percentage of your purchase price back in cash. </a:t>
            </a:r>
            <a:endParaRPr lang="en-US" dirty="0" smtClean="0"/>
          </a:p>
          <a:p>
            <a:r>
              <a:rPr lang="en-US" dirty="0" smtClean="0"/>
              <a:t>Rakuten </a:t>
            </a:r>
            <a:r>
              <a:rPr lang="en-US" dirty="0"/>
              <a:t>will send you a cheque every 3 months. </a:t>
            </a:r>
            <a:endParaRPr lang="en-US" dirty="0" smtClean="0"/>
          </a:p>
          <a:p>
            <a:r>
              <a:rPr lang="en-US" dirty="0" smtClean="0"/>
              <a:t>Stores </a:t>
            </a:r>
            <a:r>
              <a:rPr lang="en-US" dirty="0"/>
              <a:t>pay Rakuten a commission for sending customers their way and Rakuten shares their commission with you.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9771477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Rakuten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choose to shop online, Rakuten may be an option for you to save more money if you shop when cash back percentages are high.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3272054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Discuss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Does anyone use Rakuten? </a:t>
            </a:r>
            <a:endParaRPr lang="en-CA" dirty="0" smtClean="0"/>
          </a:p>
          <a:p>
            <a:r>
              <a:rPr lang="en-CA" dirty="0" smtClean="0"/>
              <a:t>Have </a:t>
            </a:r>
            <a:r>
              <a:rPr lang="en-CA" dirty="0"/>
              <a:t>you had a positive or negative experience?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042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5715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Selling Online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Instead of shopping online, you can sell things online to earn money. </a:t>
            </a:r>
            <a:endParaRPr lang="en-US" dirty="0" smtClean="0"/>
          </a:p>
          <a:p>
            <a:r>
              <a:rPr lang="en-US" dirty="0" smtClean="0"/>
              <a:t>When </a:t>
            </a:r>
            <a:r>
              <a:rPr lang="en-US" dirty="0"/>
              <a:t>you have things in your home you no longer need, you can sell them online to bring in extra cash and help declutter your home.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08406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Electronic Bills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If e-billing is an option and you are comfortable using email, you should use this feature to save money each month. </a:t>
            </a:r>
            <a:endParaRPr lang="en-CA" dirty="0" smtClean="0"/>
          </a:p>
          <a:p>
            <a:r>
              <a:rPr lang="en-CA" dirty="0" smtClean="0"/>
              <a:t>Every </a:t>
            </a:r>
            <a:r>
              <a:rPr lang="en-CA" dirty="0"/>
              <a:t>little bit counts. </a:t>
            </a:r>
            <a:endParaRPr lang="en-CA" dirty="0" smtClean="0"/>
          </a:p>
          <a:p>
            <a:r>
              <a:rPr lang="en-CA" dirty="0" smtClean="0"/>
              <a:t>Keep </a:t>
            </a:r>
            <a:r>
              <a:rPr lang="en-CA" dirty="0"/>
              <a:t>your money, in your bank account.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8377201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Selling Online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a variety of platforms you can use to sell your used goods. </a:t>
            </a:r>
            <a:endParaRPr lang="en-US" dirty="0" smtClean="0"/>
          </a:p>
          <a:p>
            <a:r>
              <a:rPr lang="en-US" dirty="0" smtClean="0"/>
              <a:t>Some </a:t>
            </a:r>
            <a:r>
              <a:rPr lang="en-US" dirty="0"/>
              <a:t>of these include:</a:t>
            </a:r>
            <a:endParaRPr lang="en-CA" dirty="0"/>
          </a:p>
          <a:p>
            <a:pPr lvl="1"/>
            <a:r>
              <a:rPr lang="en-US" dirty="0"/>
              <a:t>Facebook Marketplace</a:t>
            </a:r>
            <a:endParaRPr lang="en-CA" dirty="0"/>
          </a:p>
          <a:p>
            <a:pPr lvl="1"/>
            <a:r>
              <a:rPr lang="en-US" dirty="0"/>
              <a:t>Kijiji</a:t>
            </a:r>
            <a:endParaRPr lang="en-CA" dirty="0"/>
          </a:p>
          <a:p>
            <a:pPr lvl="1"/>
            <a:r>
              <a:rPr lang="en-US" dirty="0"/>
              <a:t>Shopify</a:t>
            </a:r>
            <a:endParaRPr lang="en-CA" dirty="0"/>
          </a:p>
          <a:p>
            <a:pPr lvl="1"/>
            <a:r>
              <a:rPr lang="en-US" dirty="0"/>
              <a:t>Ebay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0845589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Selling Online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You can also use these platforms to shop online and save money. </a:t>
            </a:r>
            <a:endParaRPr lang="en-CA" dirty="0" smtClean="0"/>
          </a:p>
          <a:p>
            <a:r>
              <a:rPr lang="en-CA" dirty="0" smtClean="0"/>
              <a:t>Instead </a:t>
            </a:r>
            <a:r>
              <a:rPr lang="en-CA" dirty="0"/>
              <a:t>of buying brand new, there are sometimes things we can buy used to save some money.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9620996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Discuss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Does anyone use an online platform to sell used goods? </a:t>
            </a:r>
            <a:endParaRPr lang="en-CA" dirty="0" smtClean="0"/>
          </a:p>
          <a:p>
            <a:r>
              <a:rPr lang="en-CA" dirty="0" smtClean="0"/>
              <a:t>Which </a:t>
            </a:r>
            <a:r>
              <a:rPr lang="en-CA" dirty="0"/>
              <a:t>one do you like best and why?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042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03563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Practice using online marketplaces to search for a used bicycle. </a:t>
            </a:r>
            <a:endParaRPr lang="en-CA" dirty="0" smtClean="0"/>
          </a:p>
          <a:p>
            <a:r>
              <a:rPr lang="en-CA" dirty="0" smtClean="0"/>
              <a:t>Record </a:t>
            </a:r>
            <a:r>
              <a:rPr lang="en-CA" dirty="0"/>
              <a:t>your findings </a:t>
            </a:r>
            <a:r>
              <a:rPr lang="en-CA" dirty="0" smtClean="0"/>
              <a:t>on page 49 in your workbook. </a:t>
            </a:r>
          </a:p>
          <a:p>
            <a:r>
              <a:rPr lang="en-CA" dirty="0" smtClean="0"/>
              <a:t>Make </a:t>
            </a:r>
            <a:r>
              <a:rPr lang="en-CA" dirty="0"/>
              <a:t>sure you search in your community.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110"/>
            <a:ext cx="640135" cy="63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21045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9315" y="1872343"/>
            <a:ext cx="8915400" cy="44088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800" dirty="0" smtClean="0"/>
              <a:t>Questions?</a:t>
            </a:r>
            <a:endParaRPr lang="en-CA" sz="4800" dirty="0"/>
          </a:p>
        </p:txBody>
      </p:sp>
    </p:spTree>
    <p:extLst>
      <p:ext uri="{BB962C8B-B14F-4D97-AF65-F5344CB8AC3E}">
        <p14:creationId xmlns:p14="http://schemas.microsoft.com/office/powerpoint/2010/main" val="311959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Electronic Bills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If you are receiving multiple bills each month via email, you need to keep them organized so you don’t miss a </a:t>
            </a:r>
            <a:r>
              <a:rPr lang="en-CA" dirty="0" smtClean="0"/>
              <a:t>payment.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61495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Electronic Bills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 good strategy for doing this is to create a folder in your email account for each company you receive a bill from. </a:t>
            </a:r>
            <a:endParaRPr lang="en-CA" dirty="0" smtClean="0"/>
          </a:p>
          <a:p>
            <a:r>
              <a:rPr lang="en-CA" dirty="0" smtClean="0"/>
              <a:t>Once </a:t>
            </a:r>
            <a:r>
              <a:rPr lang="en-CA" dirty="0"/>
              <a:t>the bill is paid, move the bill from your inbox to the appropriate folder. </a:t>
            </a:r>
          </a:p>
        </p:txBody>
      </p:sp>
    </p:spTree>
    <p:extLst>
      <p:ext uri="{BB962C8B-B14F-4D97-AF65-F5344CB8AC3E}">
        <p14:creationId xmlns:p14="http://schemas.microsoft.com/office/powerpoint/2010/main" val="3973898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Log into your email account and follow the steps </a:t>
            </a:r>
            <a:r>
              <a:rPr lang="en-CA" dirty="0" smtClean="0"/>
              <a:t>on pages </a:t>
            </a:r>
            <a:r>
              <a:rPr lang="en-CA" dirty="0" smtClean="0"/>
              <a:t>41–42 </a:t>
            </a:r>
            <a:r>
              <a:rPr lang="en-CA" dirty="0" smtClean="0"/>
              <a:t>in your workbook </a:t>
            </a:r>
            <a:r>
              <a:rPr lang="en-CA" dirty="0"/>
              <a:t>to create a new label/folder in your email account.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90762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158</TotalTime>
  <Words>1823</Words>
  <Application>Microsoft Office PowerPoint</Application>
  <PresentationFormat>Widescreen</PresentationFormat>
  <Paragraphs>214</Paragraphs>
  <Slides>64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0" baseType="lpstr">
      <vt:lpstr>Arial</vt:lpstr>
      <vt:lpstr>Calibri</vt:lpstr>
      <vt:lpstr>Century Gothic</vt:lpstr>
      <vt:lpstr>Times New Roman</vt:lpstr>
      <vt:lpstr>Wingdings 3</vt:lpstr>
      <vt:lpstr>Wisp</vt:lpstr>
      <vt:lpstr>Get Set for  Budgeting, Organization &amp; Time Management   </vt:lpstr>
      <vt:lpstr>Session 5</vt:lpstr>
      <vt:lpstr>Electronic Bills </vt:lpstr>
      <vt:lpstr>Electronic Bills </vt:lpstr>
      <vt:lpstr>Discuss </vt:lpstr>
      <vt:lpstr>Electronic Bills </vt:lpstr>
      <vt:lpstr>Electronic Bills </vt:lpstr>
      <vt:lpstr>Electronic Bills </vt:lpstr>
      <vt:lpstr>Activity </vt:lpstr>
      <vt:lpstr>Electronic Bills </vt:lpstr>
      <vt:lpstr>Electronic Bills </vt:lpstr>
      <vt:lpstr>Online Banking</vt:lpstr>
      <vt:lpstr>Online Banking</vt:lpstr>
      <vt:lpstr>Discuss </vt:lpstr>
      <vt:lpstr>Online Banking </vt:lpstr>
      <vt:lpstr>Online Banking </vt:lpstr>
      <vt:lpstr>Online Banking </vt:lpstr>
      <vt:lpstr>Online Banking </vt:lpstr>
      <vt:lpstr>Online Banking </vt:lpstr>
      <vt:lpstr>Online Banking </vt:lpstr>
      <vt:lpstr>Online Banking </vt:lpstr>
      <vt:lpstr>Online Banking </vt:lpstr>
      <vt:lpstr>Online Banking </vt:lpstr>
      <vt:lpstr>Creating Strong Passwords</vt:lpstr>
      <vt:lpstr>Creating Strong Passwords</vt:lpstr>
      <vt:lpstr>8 Tips For Creating a Strong Password</vt:lpstr>
      <vt:lpstr>8 Tips For Creating a Strong Password</vt:lpstr>
      <vt:lpstr>8 Tips For Creating a Strong Password</vt:lpstr>
      <vt:lpstr>8 Tips For Creating a Strong Password</vt:lpstr>
      <vt:lpstr>8 Tips For Creating a Strong Password</vt:lpstr>
      <vt:lpstr>8 Tips For Creating a Strong Password</vt:lpstr>
      <vt:lpstr>8 Tips For Creating a Strong Password</vt:lpstr>
      <vt:lpstr>8 Tips For Creating a Strong Password</vt:lpstr>
      <vt:lpstr>Creating Strong Passwords</vt:lpstr>
      <vt:lpstr>Creating Strong Passwords</vt:lpstr>
      <vt:lpstr>Creating Strong Passwords </vt:lpstr>
      <vt:lpstr>Deleting Online History </vt:lpstr>
      <vt:lpstr>Deleting Online History </vt:lpstr>
      <vt:lpstr>Activity</vt:lpstr>
      <vt:lpstr>Deleting Browsing History </vt:lpstr>
      <vt:lpstr>Safety Note</vt:lpstr>
      <vt:lpstr>Shopping Online </vt:lpstr>
      <vt:lpstr>Discuss </vt:lpstr>
      <vt:lpstr>Shopping Online </vt:lpstr>
      <vt:lpstr>Shopping Online </vt:lpstr>
      <vt:lpstr>HTTP Address Heading </vt:lpstr>
      <vt:lpstr>Security Symbol</vt:lpstr>
      <vt:lpstr>Shopping Online </vt:lpstr>
      <vt:lpstr>Shopping Online </vt:lpstr>
      <vt:lpstr>Shopping Online </vt:lpstr>
      <vt:lpstr>Shopping Online </vt:lpstr>
      <vt:lpstr>Shopping Online </vt:lpstr>
      <vt:lpstr>Shopping Online </vt:lpstr>
      <vt:lpstr>Rakuten</vt:lpstr>
      <vt:lpstr>Rakuten</vt:lpstr>
      <vt:lpstr>Rakuten</vt:lpstr>
      <vt:lpstr>Rakuten</vt:lpstr>
      <vt:lpstr>Discuss </vt:lpstr>
      <vt:lpstr>Selling Online </vt:lpstr>
      <vt:lpstr>Selling Online </vt:lpstr>
      <vt:lpstr>Selling Online </vt:lpstr>
      <vt:lpstr>Discuss </vt:lpstr>
      <vt:lpstr>Activity </vt:lpstr>
      <vt:lpstr>PowerPoint Presentation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 Office Administration</dc:title>
  <dc:creator>Kari Dumesnil</dc:creator>
  <cp:lastModifiedBy>Kari Dumesnil</cp:lastModifiedBy>
  <cp:revision>42</cp:revision>
  <dcterms:created xsi:type="dcterms:W3CDTF">2023-02-01T18:40:23Z</dcterms:created>
  <dcterms:modified xsi:type="dcterms:W3CDTF">2023-03-02T00:04:15Z</dcterms:modified>
</cp:coreProperties>
</file>