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88" r:id="rId4"/>
    <p:sldId id="342" r:id="rId5"/>
    <p:sldId id="343" r:id="rId6"/>
    <p:sldId id="344" r:id="rId7"/>
    <p:sldId id="294" r:id="rId8"/>
    <p:sldId id="345" r:id="rId9"/>
    <p:sldId id="346" r:id="rId10"/>
    <p:sldId id="347" r:id="rId11"/>
    <p:sldId id="315" r:id="rId12"/>
    <p:sldId id="293" r:id="rId13"/>
    <p:sldId id="348" r:id="rId14"/>
    <p:sldId id="349" r:id="rId15"/>
    <p:sldId id="350" r:id="rId16"/>
    <p:sldId id="351" r:id="rId17"/>
    <p:sldId id="352" r:id="rId18"/>
    <p:sldId id="353" r:id="rId19"/>
    <p:sldId id="354" r:id="rId20"/>
    <p:sldId id="355" r:id="rId21"/>
    <p:sldId id="356" r:id="rId22"/>
    <p:sldId id="357" r:id="rId23"/>
    <p:sldId id="358" r:id="rId24"/>
    <p:sldId id="304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366" r:id="rId33"/>
    <p:sldId id="367" r:id="rId34"/>
    <p:sldId id="368" r:id="rId35"/>
    <p:sldId id="369" r:id="rId36"/>
    <p:sldId id="370" r:id="rId37"/>
    <p:sldId id="371" r:id="rId38"/>
    <p:sldId id="372" r:id="rId39"/>
    <p:sldId id="334" r:id="rId40"/>
    <p:sldId id="373" r:id="rId41"/>
    <p:sldId id="374" r:id="rId42"/>
    <p:sldId id="375" r:id="rId43"/>
    <p:sldId id="376" r:id="rId44"/>
    <p:sldId id="377" r:id="rId45"/>
    <p:sldId id="378" r:id="rId46"/>
    <p:sldId id="379" r:id="rId47"/>
    <p:sldId id="380" r:id="rId48"/>
    <p:sldId id="381" r:id="rId49"/>
    <p:sldId id="382" r:id="rId50"/>
    <p:sldId id="383" r:id="rId51"/>
    <p:sldId id="274" r:id="rId52"/>
    <p:sldId id="287" r:id="rId5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Get Set for </a:t>
            </a:r>
            <a:br>
              <a:rPr lang="en-CA" dirty="0"/>
            </a:br>
            <a:r>
              <a:rPr lang="en-CA" dirty="0"/>
              <a:t>Budgeting, Organization &amp; Time Management 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3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Credit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Some credit cards may also offer low introductory interest rates, or no annual fee for the first year. </a:t>
            </a:r>
          </a:p>
          <a:p>
            <a:r>
              <a:rPr lang="en-CA" dirty="0"/>
              <a:t>These offers may sound great, but when the introductory offer ends, the fees and interest rate may increase substantially.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0858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Use a search engine to research 3 types of credit cards. </a:t>
            </a:r>
          </a:p>
          <a:p>
            <a:r>
              <a:rPr lang="en-CA" dirty="0"/>
              <a:t>Complete the chart on page 22 in your workbook.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Share your credit card research findings with the group. </a:t>
            </a:r>
          </a:p>
          <a:p>
            <a:r>
              <a:rPr lang="en-CA" dirty="0"/>
              <a:t>Which card would you choose and why?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Bank Loans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Bank loans allow you to borrow a specific amount of money, which you agree to pay back by making payments over an agreed upon amount of time. </a:t>
            </a:r>
          </a:p>
          <a:p>
            <a:r>
              <a:rPr lang="en-CA" dirty="0"/>
              <a:t>With any bank loan, you will pay interest and sometimes a fee as well.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98251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Bank Loans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Bank loans are usually used for specific purchases such as home renovations, furniture, cars, or to consolidate other debts </a:t>
            </a:r>
          </a:p>
          <a:p>
            <a:pPr lvl="1"/>
            <a:r>
              <a:rPr lang="en-CA" dirty="0"/>
              <a:t>we will discuss debt consolidation later in this session.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01022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Bank Loans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Bank loans usually have a lower interest rate than a credit card. </a:t>
            </a:r>
          </a:p>
          <a:p>
            <a:r>
              <a:rPr lang="en-CA" dirty="0"/>
              <a:t>Most bank loans range from $100 to $50,000. </a:t>
            </a:r>
          </a:p>
          <a:p>
            <a:r>
              <a:rPr lang="en-CA" dirty="0"/>
              <a:t>Your bank may offer you a loan for more than what you need. </a:t>
            </a:r>
          </a:p>
          <a:p>
            <a:r>
              <a:rPr lang="en-CA" dirty="0"/>
              <a:t>Be careful not to borrow more than you can pay back.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88999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Bank Loans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Like any loan, make sure you understand the agreement. </a:t>
            </a:r>
          </a:p>
          <a:p>
            <a:r>
              <a:rPr lang="en-CA" dirty="0"/>
              <a:t>Make sure you ask about the following information:</a:t>
            </a:r>
          </a:p>
          <a:p>
            <a:pPr lvl="1"/>
            <a:r>
              <a:rPr lang="en-US" dirty="0"/>
              <a:t>Amount of the loan</a:t>
            </a:r>
            <a:endParaRPr lang="en-CA" dirty="0"/>
          </a:p>
          <a:p>
            <a:pPr lvl="1"/>
            <a:r>
              <a:rPr lang="en-US" dirty="0"/>
              <a:t>Interest rate and whether it is fixed or variable </a:t>
            </a:r>
            <a:endParaRPr lang="en-CA" dirty="0"/>
          </a:p>
          <a:p>
            <a:pPr lvl="1"/>
            <a:r>
              <a:rPr lang="en-US" dirty="0"/>
              <a:t>Loan term (how many months you have to pay it back)</a:t>
            </a:r>
            <a:endParaRPr lang="en-CA" dirty="0"/>
          </a:p>
          <a:p>
            <a:pPr lvl="1"/>
            <a:r>
              <a:rPr lang="en-US" dirty="0"/>
              <a:t>Payment amount</a:t>
            </a:r>
            <a:endParaRPr lang="en-CA" dirty="0"/>
          </a:p>
          <a:p>
            <a:pPr lvl="1"/>
            <a:r>
              <a:rPr lang="en-US" dirty="0"/>
              <a:t>Any additional fees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27769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Bank Loans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Your bank may offer you loan insurance. </a:t>
            </a:r>
          </a:p>
          <a:p>
            <a:r>
              <a:rPr lang="en-CA" dirty="0"/>
              <a:t>You do not have to purchase loan insurance, but if you choose to, make sure it will meet your protection needs.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66874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Loan Insurance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Loan insurance will help cover your loan payments if you become ill, have an accident, die, or you lose your job. </a:t>
            </a:r>
          </a:p>
          <a:p>
            <a:r>
              <a:rPr lang="en-CA" dirty="0"/>
              <a:t>The price of the insurance will depend on your age, the amount of the loan, and the facility you are borrowing from.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35740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Line of Credit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line of credit is a loan that lets you borrow money up to a specific limit. </a:t>
            </a:r>
          </a:p>
          <a:p>
            <a:r>
              <a:rPr lang="en-CA" dirty="0"/>
              <a:t>Similar to a credit card, you can use as much or as little of the money as you need. </a:t>
            </a:r>
          </a:p>
          <a:p>
            <a:r>
              <a:rPr lang="en-CA" dirty="0"/>
              <a:t>You can pay back the money at any time and you only have to pay interest on the money you use.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8493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Session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this session you will develop the following skills for success: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52982"/>
              </p:ext>
            </p:extLst>
          </p:nvPr>
        </p:nvGraphicFramePr>
        <p:xfrm>
          <a:off x="2589211" y="2615549"/>
          <a:ext cx="7416937" cy="4069080"/>
        </p:xfrm>
        <a:graphic>
          <a:graphicData uri="http://schemas.openxmlformats.org/drawingml/2006/table">
            <a:tbl>
              <a:tblPr firstRow="1" firstCol="1" bandRow="1"/>
              <a:tblGrid>
                <a:gridCol w="1697563">
                  <a:extLst>
                    <a:ext uri="{9D8B030D-6E8A-4147-A177-3AD203B41FA5}">
                      <a16:colId xmlns:a16="http://schemas.microsoft.com/office/drawing/2014/main" val="2524307891"/>
                    </a:ext>
                  </a:extLst>
                </a:gridCol>
                <a:gridCol w="5719374">
                  <a:extLst>
                    <a:ext uri="{9D8B030D-6E8A-4147-A177-3AD203B41FA5}">
                      <a16:colId xmlns:a16="http://schemas.microsoft.com/office/drawing/2014/main" val="2578759312"/>
                    </a:ext>
                  </a:extLst>
                </a:gridCol>
              </a:tblGrid>
              <a:tr h="487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learn skills to help you adapt to financial changes in your life such as cutting costs to reduce debt.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34247"/>
                  </a:ext>
                </a:extLst>
              </a:tr>
              <a:tr h="487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collectively with your classmates to complete task based activities with a mutual goal.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852740"/>
                  </a:ext>
                </a:extLst>
              </a:tr>
              <a:tr h="487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verbal communication skills while discussing credit and debt.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777237"/>
                  </a:ext>
                </a:extLst>
              </a:tr>
              <a:tr h="487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digital skills while researching credit cards and other methods of credit.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171547"/>
                  </a:ext>
                </a:extLst>
              </a:tr>
              <a:tr h="487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 basic calculations to understand interest payments and financing.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894442"/>
                  </a:ext>
                </a:extLst>
              </a:tr>
              <a:tr h="487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through financial problems to determine how to pay off debts and reduce interest costs.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042337"/>
                  </a:ext>
                </a:extLst>
              </a:tr>
              <a:tr h="487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about credit and debt.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352448"/>
                  </a:ext>
                </a:extLst>
              </a:tr>
              <a:tr h="4878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information about credit methods and paying off debt.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0654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Line of Credit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Sometimes there are fees involved with having a line of credit. </a:t>
            </a:r>
          </a:p>
          <a:p>
            <a:pPr lvl="1"/>
            <a:r>
              <a:rPr lang="en-CA" dirty="0"/>
              <a:t>This will depend on the terms you agree to with your bank. </a:t>
            </a:r>
          </a:p>
          <a:p>
            <a:r>
              <a:rPr lang="en-CA" dirty="0"/>
              <a:t>The interest charged on a line of credit is usually variable. </a:t>
            </a:r>
          </a:p>
          <a:p>
            <a:pPr lvl="1"/>
            <a:r>
              <a:rPr lang="en-CA" dirty="0"/>
              <a:t>This means it can go up or down over time. </a:t>
            </a:r>
          </a:p>
          <a:p>
            <a:r>
              <a:rPr lang="en-CA" dirty="0"/>
              <a:t>Lines of credit usually have a lower interest rate than credit cards and personal loans.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83905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Line of Credit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Using your line of credit is similar to using a bank account or credit card. </a:t>
            </a:r>
          </a:p>
          <a:p>
            <a:r>
              <a:rPr lang="en-CA" dirty="0"/>
              <a:t>You can write a cheque, use an ATM, pay for goods or services using your banking card, or transfer funds using online banking. </a:t>
            </a:r>
          </a:p>
          <a:p>
            <a:r>
              <a:rPr lang="en-CA" dirty="0"/>
              <a:t>Like a credit card, you will receive a monthly statement indicating how much you currently owe. </a:t>
            </a:r>
          </a:p>
          <a:p>
            <a:pPr lvl="1"/>
            <a:r>
              <a:rPr lang="en-CA" dirty="0"/>
              <a:t>You must make a minimum payment each month.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85728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Mortgage / Home Loans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mortgage is a loan used to buy a home or property. </a:t>
            </a:r>
          </a:p>
          <a:p>
            <a:r>
              <a:rPr lang="en-CA" dirty="0"/>
              <a:t>A mortgage is usually a large loan that is paid back over many years. </a:t>
            </a:r>
          </a:p>
          <a:p>
            <a:r>
              <a:rPr lang="en-CA" dirty="0"/>
              <a:t>If a mortgage loan is not paid back, the lender can take possession of the property.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77623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Mortgage / Home Loans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Having a mortgage requires you to make regular payments that cover the interest on the loan and part of the principal. </a:t>
            </a:r>
          </a:p>
          <a:p>
            <a:pPr lvl="1"/>
            <a:r>
              <a:rPr lang="en-CA" i="1" dirty="0"/>
              <a:t>Principal: the amount of the original loan, not including interest.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129059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Match the mortgage terminology with the definition on page 25 in your workbook.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427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Payday Loans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payday loan is a short-term loan that usually have high fees. </a:t>
            </a:r>
          </a:p>
          <a:p>
            <a:r>
              <a:rPr lang="en-CA" dirty="0"/>
              <a:t>These loans are only available for a short period of time, usually only weeks. </a:t>
            </a:r>
          </a:p>
          <a:p>
            <a:r>
              <a:rPr lang="en-CA" dirty="0"/>
              <a:t>The lender allows you to make payments consistent with your pay schedule. </a:t>
            </a:r>
          </a:p>
        </p:txBody>
      </p:sp>
    </p:spTree>
    <p:extLst>
      <p:ext uri="{BB962C8B-B14F-4D97-AF65-F5344CB8AC3E}">
        <p14:creationId xmlns:p14="http://schemas.microsoft.com/office/powerpoint/2010/main" val="18979726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Payday Loans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 can usually receive a loan without a credit check and you pay a flat rate fee instead of interest when you pay the loan back on time. </a:t>
            </a:r>
          </a:p>
        </p:txBody>
      </p:sp>
    </p:spTree>
    <p:extLst>
      <p:ext uri="{BB962C8B-B14F-4D97-AF65-F5344CB8AC3E}">
        <p14:creationId xmlns:p14="http://schemas.microsoft.com/office/powerpoint/2010/main" val="20258900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Payday Loans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Payday loans are available through private companies, not financial institutions. </a:t>
            </a:r>
          </a:p>
          <a:p>
            <a:r>
              <a:rPr lang="en-CA" dirty="0"/>
              <a:t>If you do choose to use a payday loan, make sure you are using a licensed payday lender.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9394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Debt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debt is something that is owed to a lender. </a:t>
            </a:r>
          </a:p>
          <a:p>
            <a:r>
              <a:rPr lang="en-CA" dirty="0"/>
              <a:t>In the case of budgeting, it is money owed to a lender. </a:t>
            </a:r>
          </a:p>
        </p:txBody>
      </p:sp>
    </p:spTree>
    <p:extLst>
      <p:ext uri="{BB962C8B-B14F-4D97-AF65-F5344CB8AC3E}">
        <p14:creationId xmlns:p14="http://schemas.microsoft.com/office/powerpoint/2010/main" val="7546858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Debt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debt can be amounts owed on a credit card, bank loan, car loan, mortgage, or money borrowed from a friend or family member. </a:t>
            </a:r>
          </a:p>
        </p:txBody>
      </p:sp>
    </p:spTree>
    <p:extLst>
      <p:ext uri="{BB962C8B-B14F-4D97-AF65-F5344CB8AC3E}">
        <p14:creationId xmlns:p14="http://schemas.microsoft.com/office/powerpoint/2010/main" val="1795735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Credit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Credit allows consumers to take home products or services before paying, with the promise that a payment will be made in the future.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Debt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There are different types of debts. </a:t>
            </a:r>
          </a:p>
          <a:p>
            <a:r>
              <a:rPr lang="en-CA" dirty="0"/>
              <a:t>Some debts, such as a mortgage or student loan can be investments.</a:t>
            </a:r>
          </a:p>
        </p:txBody>
      </p:sp>
    </p:spTree>
    <p:extLst>
      <p:ext uri="{BB962C8B-B14F-4D97-AF65-F5344CB8AC3E}">
        <p14:creationId xmlns:p14="http://schemas.microsoft.com/office/powerpoint/2010/main" val="8191506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Debt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Investment debts can be costly in the short term, but could end up paying for itself in the long term. </a:t>
            </a:r>
          </a:p>
          <a:p>
            <a:pPr lvl="1"/>
            <a:r>
              <a:rPr lang="en-CA" dirty="0"/>
              <a:t>For example, the house you take out a mortgage on might increase in value, which will earn you money when you sell it. </a:t>
            </a:r>
          </a:p>
          <a:p>
            <a:pPr lvl="1"/>
            <a:r>
              <a:rPr lang="en-CA" dirty="0"/>
              <a:t>A student loan can help you go to college or university, which will help you get a higher paying job when you are finished. </a:t>
            </a:r>
          </a:p>
        </p:txBody>
      </p:sp>
    </p:spTree>
    <p:extLst>
      <p:ext uri="{BB962C8B-B14F-4D97-AF65-F5344CB8AC3E}">
        <p14:creationId xmlns:p14="http://schemas.microsoft.com/office/powerpoint/2010/main" val="37608895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Debt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Debt can get worse over time, especially if it is unpaid debt. </a:t>
            </a:r>
          </a:p>
          <a:p>
            <a:r>
              <a:rPr lang="en-CA" dirty="0"/>
              <a:t>There are things you can do to help you pay off your debts faster.</a:t>
            </a:r>
          </a:p>
          <a:p>
            <a:pPr lvl="1"/>
            <a:r>
              <a:rPr lang="en-CA" dirty="0"/>
              <a:t>Some of them include….</a:t>
            </a:r>
          </a:p>
        </p:txBody>
      </p:sp>
    </p:spTree>
    <p:extLst>
      <p:ext uri="{BB962C8B-B14F-4D97-AF65-F5344CB8AC3E}">
        <p14:creationId xmlns:p14="http://schemas.microsoft.com/office/powerpoint/2010/main" val="26666786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Paying Off Debt Faster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Identify what you owe and make a plan. </a:t>
            </a:r>
          </a:p>
          <a:p>
            <a:pPr lvl="0"/>
            <a:r>
              <a:rPr lang="en-US" dirty="0"/>
              <a:t>For each debt, make sure you know:</a:t>
            </a:r>
            <a:endParaRPr lang="en-CA" sz="1800" dirty="0"/>
          </a:p>
          <a:p>
            <a:pPr lvl="1"/>
            <a:r>
              <a:rPr lang="en-US" dirty="0"/>
              <a:t>How much you owe</a:t>
            </a:r>
            <a:endParaRPr lang="en-CA" sz="1600" dirty="0"/>
          </a:p>
          <a:p>
            <a:pPr lvl="1"/>
            <a:r>
              <a:rPr lang="en-US" dirty="0"/>
              <a:t>The minimum monthly payments</a:t>
            </a:r>
            <a:endParaRPr lang="en-CA" sz="1600" dirty="0"/>
          </a:p>
          <a:p>
            <a:pPr lvl="1"/>
            <a:r>
              <a:rPr lang="en-US" dirty="0"/>
              <a:t>The interest rate</a:t>
            </a:r>
            <a:endParaRPr lang="en-CA" sz="1600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6415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Paying Off Debt Faster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your budget. </a:t>
            </a:r>
          </a:p>
          <a:p>
            <a:r>
              <a:rPr lang="en-US" dirty="0"/>
              <a:t>Decide what you can cut back on to put more money towards debt payments.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873826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Paying Off Debt Faster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directly with your creditors or financial institutions.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26033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Paying Off Debt Faster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Consolidate your debt. </a:t>
            </a:r>
          </a:p>
          <a:p>
            <a:pPr lvl="0"/>
            <a:r>
              <a:rPr lang="en-US" dirty="0"/>
              <a:t>To consolidate your debt, you apply for a loan that you can pay off all debts with. </a:t>
            </a:r>
          </a:p>
          <a:p>
            <a:pPr lvl="0"/>
            <a:r>
              <a:rPr lang="en-US" dirty="0"/>
              <a:t>You will then only have 1 monthly debt payment instead of paying multiple debts each month. </a:t>
            </a:r>
            <a:endParaRPr lang="en-CA" sz="1800" dirty="0"/>
          </a:p>
          <a:p>
            <a:pPr lvl="1"/>
            <a:r>
              <a:rPr lang="en-US" dirty="0"/>
              <a:t>Shop around for the best interest rate on a consolidation loan. </a:t>
            </a:r>
            <a:endParaRPr lang="en-CA" sz="1600" dirty="0"/>
          </a:p>
          <a:p>
            <a:pPr lvl="1"/>
            <a:r>
              <a:rPr lang="en-US" dirty="0"/>
              <a:t>There will also be eligibility criteria when you apply. </a:t>
            </a:r>
            <a:endParaRPr lang="en-CA" sz="1600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710872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Paying Off Debt Faster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are paying off multiple debts at once, pay the debt with the highest interest rate first. 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365582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Paying Off Debt Faster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Seek help if you need it. </a:t>
            </a:r>
          </a:p>
          <a:p>
            <a:r>
              <a:rPr lang="en-US" dirty="0"/>
              <a:t>There is credit counseling available in your community. </a:t>
            </a:r>
          </a:p>
          <a:p>
            <a:r>
              <a:rPr lang="en-US" dirty="0"/>
              <a:t>They will help you determine your debt load, set a realistic budget, negotiate with creditors and pay off your debts faster. </a:t>
            </a:r>
            <a:endParaRPr lang="en-CA" dirty="0"/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422094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Use a search engine to find credit counselling available in your community. </a:t>
            </a:r>
          </a:p>
          <a:p>
            <a:r>
              <a:rPr lang="en-CA" dirty="0"/>
              <a:t>Record their contact information on page 27 in your workbook.  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033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Credit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When a credit transaction occurs, there is an agreement between the lender and the borrower. </a:t>
            </a:r>
          </a:p>
          <a:p>
            <a:r>
              <a:rPr lang="en-CA" dirty="0"/>
              <a:t>The lender agrees to pay for the goods or services at time of purchase, and the borrower agrees to repay the lender at a later date for an agreed upon fee. 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1204056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Interest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Interest is the fee a lender or creditor charges in exchange for borrowing money. There are 3 types of interest. They are:</a:t>
            </a:r>
          </a:p>
          <a:p>
            <a:pPr lvl="1"/>
            <a:r>
              <a:rPr lang="en-US" dirty="0"/>
              <a:t>Simple interest</a:t>
            </a:r>
            <a:endParaRPr lang="en-CA" dirty="0"/>
          </a:p>
          <a:p>
            <a:pPr lvl="1"/>
            <a:r>
              <a:rPr lang="en-US" dirty="0"/>
              <a:t>Accrued interest</a:t>
            </a:r>
            <a:endParaRPr lang="en-CA" dirty="0"/>
          </a:p>
          <a:p>
            <a:pPr lvl="1"/>
            <a:r>
              <a:rPr lang="en-US" dirty="0"/>
              <a:t>Compounding interest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891210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Simple Interest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Simple interest is the amount of interest due on a loan based on the principal loan that is still owed.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397082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Simple Interest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i="1" dirty="0"/>
              <a:t>Example: </a:t>
            </a:r>
            <a:r>
              <a:rPr lang="en-CA" dirty="0"/>
              <a:t>	If you borrow $3,000 with a 3% interest rate, the loan will 				require you to pay $90 each year in interest. </a:t>
            </a:r>
          </a:p>
          <a:p>
            <a:r>
              <a:rPr lang="en-CA" i="1" dirty="0"/>
              <a:t>	</a:t>
            </a:r>
            <a:r>
              <a:rPr lang="en-CA" dirty="0"/>
              <a:t>To calculate the final amount paid using simple interest, use this 	formula: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8553" y="3698863"/>
            <a:ext cx="3975912" cy="101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934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Simple Interest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0526" y="1904999"/>
            <a:ext cx="4881692" cy="409085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sz="2400" dirty="0"/>
              <a:t>To calculate the final amount paid using simple interest, use this formula:</a:t>
            </a:r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r>
              <a:rPr lang="en-CA" sz="2400" dirty="0"/>
              <a:t>A	=	final amount</a:t>
            </a:r>
          </a:p>
          <a:p>
            <a:pPr marL="0" indent="0">
              <a:buNone/>
            </a:pPr>
            <a:r>
              <a:rPr lang="en-CA" sz="2400" dirty="0"/>
              <a:t>P	=	principal</a:t>
            </a:r>
          </a:p>
          <a:p>
            <a:pPr marL="0" indent="0">
              <a:buNone/>
            </a:pPr>
            <a:r>
              <a:rPr lang="en-CA" sz="2400" dirty="0"/>
              <a:t>r	= 	interest rate</a:t>
            </a:r>
          </a:p>
          <a:p>
            <a:pPr marL="0" indent="0">
              <a:buNone/>
            </a:pPr>
            <a:r>
              <a:rPr lang="en-CA" sz="2400" dirty="0"/>
              <a:t>n	= 	the number of times interest is 		applied per time period</a:t>
            </a:r>
          </a:p>
          <a:p>
            <a:pPr marL="0" indent="0">
              <a:buNone/>
            </a:pPr>
            <a:r>
              <a:rPr lang="en-CA" sz="2400" dirty="0"/>
              <a:t>t	= 	the number of time periods 			elapsed </a:t>
            </a:r>
          </a:p>
          <a:p>
            <a:pPr marL="0" indent="0">
              <a:buNone/>
            </a:pPr>
            <a:endParaRPr lang="en-CA" sz="2400" dirty="0"/>
          </a:p>
          <a:p>
            <a:pPr marL="0" indent="0">
              <a:buNone/>
            </a:pPr>
            <a:endParaRPr lang="en-CA" sz="2400" dirty="0"/>
          </a:p>
          <a:p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48103" y="3493366"/>
            <a:ext cx="5708468" cy="289437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sz="2200" i="1" dirty="0"/>
              <a:t>	</a:t>
            </a:r>
            <a:endParaRPr lang="en-CA" sz="2200" dirty="0"/>
          </a:p>
          <a:p>
            <a:pPr marL="0" indent="0">
              <a:buNone/>
            </a:pPr>
            <a:r>
              <a:rPr lang="en-CA" sz="2200" dirty="0"/>
              <a:t>A = $3,000 X (1 +3% X 1) </a:t>
            </a:r>
          </a:p>
          <a:p>
            <a:pPr marL="0" indent="0">
              <a:buNone/>
            </a:pPr>
            <a:r>
              <a:rPr lang="en-CA" sz="2200" dirty="0"/>
              <a:t>(3 ÷ 100 = 0.03) – convert percent to a decimal</a:t>
            </a:r>
          </a:p>
          <a:p>
            <a:pPr marL="0" indent="0">
              <a:buNone/>
            </a:pPr>
            <a:r>
              <a:rPr lang="en-CA" sz="2200" dirty="0"/>
              <a:t>A = $3,000 X (1 + 0.03 X 1)</a:t>
            </a:r>
          </a:p>
          <a:p>
            <a:pPr marL="0" indent="0">
              <a:buNone/>
            </a:pPr>
            <a:r>
              <a:rPr lang="en-CA" sz="2200" dirty="0"/>
              <a:t>A = $3,000 X 1.03</a:t>
            </a:r>
          </a:p>
          <a:p>
            <a:pPr marL="0" indent="0">
              <a:buNone/>
            </a:pPr>
            <a:r>
              <a:rPr lang="en-CA" sz="2200" dirty="0"/>
              <a:t>A = $3090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526" y="2476538"/>
            <a:ext cx="3975912" cy="101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254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Accrued Interest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Accrued interest in accumulated interest that is unpaid until the end of the period. </a:t>
            </a:r>
          </a:p>
          <a:p>
            <a:r>
              <a:rPr lang="en-CA" dirty="0"/>
              <a:t>If a loan requires monthly payments, interest accumulates throughout the month.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044850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Accrued Interest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i="1" dirty="0"/>
              <a:t>Example: </a:t>
            </a:r>
            <a:r>
              <a:rPr lang="en-CA" dirty="0"/>
              <a:t>	If the monthly interest payment is $30, this means the 					interest is accruing by $1 each day. When the end of the 				month has been reached, the borrower will owe $30 in 					accrued interest. 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57523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Compound Interest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Compounding interest simply put is when you pay interest, on interest. </a:t>
            </a:r>
          </a:p>
          <a:p>
            <a:r>
              <a:rPr lang="en-CA" dirty="0"/>
              <a:t>The interest payments change each period instead of staying fixed. </a:t>
            </a:r>
          </a:p>
        </p:txBody>
      </p:sp>
    </p:spTree>
    <p:extLst>
      <p:ext uri="{BB962C8B-B14F-4D97-AF65-F5344CB8AC3E}">
        <p14:creationId xmlns:p14="http://schemas.microsoft.com/office/powerpoint/2010/main" val="20497210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Compound Interest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Simple interest is only based on the principal. </a:t>
            </a:r>
          </a:p>
          <a:p>
            <a:r>
              <a:rPr lang="en-CA" dirty="0"/>
              <a:t>Compound interest is based on the principal and previous interest earned or accrued. </a:t>
            </a:r>
          </a:p>
        </p:txBody>
      </p:sp>
    </p:spTree>
    <p:extLst>
      <p:ext uri="{BB962C8B-B14F-4D97-AF65-F5344CB8AC3E}">
        <p14:creationId xmlns:p14="http://schemas.microsoft.com/office/powerpoint/2010/main" val="17471499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Compound Interest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i="1" dirty="0"/>
              <a:t>Example:</a:t>
            </a:r>
            <a:r>
              <a:rPr lang="en-CA" dirty="0"/>
              <a:t>	If you borrow $1,000 with a 2% interest rate that compounds 			monthly, after 1 year, or 12 months, you will owe $1020.18 at 			the end of the year.</a:t>
            </a:r>
          </a:p>
        </p:txBody>
      </p:sp>
    </p:spTree>
    <p:extLst>
      <p:ext uri="{BB962C8B-B14F-4D97-AF65-F5344CB8AC3E}">
        <p14:creationId xmlns:p14="http://schemas.microsoft.com/office/powerpoint/2010/main" val="38172298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Compound Interest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10343" y="2133600"/>
            <a:ext cx="5792733" cy="37776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dirty="0"/>
              <a:t>To calculate the final amount paid using compound interest, use this formula: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A	= 	final amount</a:t>
            </a:r>
          </a:p>
          <a:p>
            <a:pPr marL="0" indent="0">
              <a:buNone/>
            </a:pPr>
            <a:r>
              <a:rPr lang="en-CA" dirty="0"/>
              <a:t>P	= 	principal</a:t>
            </a:r>
          </a:p>
          <a:p>
            <a:pPr marL="0" indent="0">
              <a:buNone/>
            </a:pPr>
            <a:r>
              <a:rPr lang="en-CA" dirty="0"/>
              <a:t>r	= 	interest rate</a:t>
            </a:r>
          </a:p>
          <a:p>
            <a:pPr marL="0" indent="0">
              <a:buNone/>
            </a:pPr>
            <a:r>
              <a:rPr lang="en-CA" dirty="0"/>
              <a:t>n	= 	the number of times interest is applied per 			time period</a:t>
            </a:r>
          </a:p>
          <a:p>
            <a:pPr marL="0" indent="0">
              <a:buNone/>
            </a:pPr>
            <a:r>
              <a:rPr lang="en-CA" dirty="0"/>
              <a:t>t	=	the number of time periods elapsed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190747" y="3448593"/>
            <a:ext cx="4313864" cy="283407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dirty="0"/>
              <a:t>A = $1000(1 + 2%/12)</a:t>
            </a:r>
            <a:r>
              <a:rPr lang="en-CA" baseline="30000" dirty="0"/>
              <a:t>12 x 1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A = $1000(1 + 0.02 ÷ 12)</a:t>
            </a:r>
            <a:r>
              <a:rPr lang="en-CA" baseline="30000" dirty="0"/>
              <a:t>12 x 1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A = $1000(1 + 0.00166667)</a:t>
            </a:r>
            <a:r>
              <a:rPr lang="en-CA" baseline="30000" dirty="0"/>
              <a:t>12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A = $1000(1.00166667)</a:t>
            </a:r>
            <a:r>
              <a:rPr lang="en-CA" baseline="30000" dirty="0"/>
              <a:t>12</a:t>
            </a:r>
            <a:endParaRPr lang="en-CA" dirty="0"/>
          </a:p>
          <a:p>
            <a:pPr marL="0" indent="0">
              <a:buNone/>
            </a:pPr>
            <a:r>
              <a:rPr lang="en-CA" dirty="0"/>
              <a:t>A = $1000 X 1.02018</a:t>
            </a:r>
          </a:p>
          <a:p>
            <a:pPr marL="0" indent="0">
              <a:buNone/>
            </a:pPr>
            <a:r>
              <a:rPr lang="en-CA" dirty="0"/>
              <a:t>A = $1020.18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343" y="2603591"/>
            <a:ext cx="230505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729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Credit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There are a range of ways and reasons to borrow money. </a:t>
            </a:r>
          </a:p>
          <a:p>
            <a:r>
              <a:rPr lang="en-CA" dirty="0"/>
              <a:t>Some common ways of borrowing money include:</a:t>
            </a:r>
          </a:p>
          <a:p>
            <a:pPr lvl="1"/>
            <a:r>
              <a:rPr lang="en-US" dirty="0"/>
              <a:t>Credit cards</a:t>
            </a:r>
            <a:endParaRPr lang="en-CA" dirty="0"/>
          </a:p>
          <a:p>
            <a:pPr lvl="1"/>
            <a:r>
              <a:rPr lang="en-US" dirty="0"/>
              <a:t>Bank loans</a:t>
            </a:r>
            <a:endParaRPr lang="en-CA" dirty="0"/>
          </a:p>
          <a:p>
            <a:pPr lvl="1"/>
            <a:r>
              <a:rPr lang="en-US" dirty="0"/>
              <a:t>Line of credit</a:t>
            </a:r>
            <a:endParaRPr lang="en-CA" dirty="0"/>
          </a:p>
          <a:p>
            <a:pPr lvl="1"/>
            <a:r>
              <a:rPr lang="en-US" dirty="0"/>
              <a:t>Mortgage or home loans</a:t>
            </a:r>
            <a:endParaRPr lang="en-CA" dirty="0"/>
          </a:p>
          <a:p>
            <a:pPr lvl="1"/>
            <a:r>
              <a:rPr lang="en-US" dirty="0"/>
              <a:t>Payday loans</a:t>
            </a:r>
            <a:endParaRPr lang="en-CA" dirty="0"/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22987970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Complete the interest calculations on pages 29-30 in your workbook.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553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When is compound interest a good thing to have?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4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Credit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Credit cards lend you a limited amount of money that you must pay back by a certain date. </a:t>
            </a:r>
          </a:p>
          <a:p>
            <a:r>
              <a:rPr lang="en-CA" dirty="0"/>
              <a:t>Credit cards have many advantages, but they also have several disadvantages.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01067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As a group, complete the credit card use pros and cons chart on page 21 in your workbook. 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Credit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Choosing the right credit card can be a difficult decision. </a:t>
            </a:r>
          </a:p>
          <a:p>
            <a:r>
              <a:rPr lang="en-CA" dirty="0"/>
              <a:t>There are 3 key differences between credit cards:</a:t>
            </a:r>
          </a:p>
          <a:p>
            <a:pPr lvl="1"/>
            <a:r>
              <a:rPr lang="en-US" dirty="0"/>
              <a:t>Interest rates</a:t>
            </a:r>
            <a:endParaRPr lang="en-CA" dirty="0"/>
          </a:p>
          <a:p>
            <a:pPr lvl="1"/>
            <a:r>
              <a:rPr lang="en-US" dirty="0"/>
              <a:t>Fees</a:t>
            </a:r>
            <a:endParaRPr lang="en-CA" dirty="0"/>
          </a:p>
          <a:p>
            <a:pPr lvl="1"/>
            <a:r>
              <a:rPr lang="en-US" dirty="0"/>
              <a:t>Rewards programs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264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Credit Cards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If you choose to have a credit card, make sure you shop around before signing up. </a:t>
            </a:r>
          </a:p>
          <a:p>
            <a:r>
              <a:rPr lang="en-CA" dirty="0"/>
              <a:t>Compare interest rates, fees and rewards programs. </a:t>
            </a:r>
          </a:p>
          <a:p>
            <a:r>
              <a:rPr lang="en-CA" dirty="0"/>
              <a:t>Choose a credit card that suits your needs best. </a:t>
            </a:r>
          </a:p>
          <a:p>
            <a:pPr lvl="1"/>
            <a:r>
              <a:rPr lang="en-CA" dirty="0"/>
              <a:t>For example, some credit cards may offer a lower interest rate, but charge an annual fee.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7908665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118</TotalTime>
  <Words>2127</Words>
  <Application>Microsoft Office PowerPoint</Application>
  <PresentationFormat>Widescreen</PresentationFormat>
  <Paragraphs>219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7" baseType="lpstr">
      <vt:lpstr>Arial</vt:lpstr>
      <vt:lpstr>Calibri</vt:lpstr>
      <vt:lpstr>Century Gothic</vt:lpstr>
      <vt:lpstr>Wingdings 3</vt:lpstr>
      <vt:lpstr>Wisp</vt:lpstr>
      <vt:lpstr>Get Set for  Budgeting, Organization &amp; Time Management   </vt:lpstr>
      <vt:lpstr>Session 3</vt:lpstr>
      <vt:lpstr>Credit</vt:lpstr>
      <vt:lpstr>Credit</vt:lpstr>
      <vt:lpstr>Credit</vt:lpstr>
      <vt:lpstr>Credit Cards</vt:lpstr>
      <vt:lpstr>Activity </vt:lpstr>
      <vt:lpstr>Credit Cards</vt:lpstr>
      <vt:lpstr>Credit Cards</vt:lpstr>
      <vt:lpstr>Credit Cards</vt:lpstr>
      <vt:lpstr>Activity</vt:lpstr>
      <vt:lpstr>Discuss </vt:lpstr>
      <vt:lpstr>Bank Loans </vt:lpstr>
      <vt:lpstr>Bank Loans </vt:lpstr>
      <vt:lpstr>Bank Loans </vt:lpstr>
      <vt:lpstr>Bank Loans </vt:lpstr>
      <vt:lpstr>Bank Loans </vt:lpstr>
      <vt:lpstr>Loan Insurance </vt:lpstr>
      <vt:lpstr>Line of Credit</vt:lpstr>
      <vt:lpstr>Line of Credit</vt:lpstr>
      <vt:lpstr>Line of Credit</vt:lpstr>
      <vt:lpstr>Mortgage / Home Loans</vt:lpstr>
      <vt:lpstr>Mortgage / Home Loans</vt:lpstr>
      <vt:lpstr>Activity</vt:lpstr>
      <vt:lpstr>Payday Loans</vt:lpstr>
      <vt:lpstr>Payday Loans</vt:lpstr>
      <vt:lpstr>Payday Loans</vt:lpstr>
      <vt:lpstr>Debt</vt:lpstr>
      <vt:lpstr>Debt</vt:lpstr>
      <vt:lpstr>Debt</vt:lpstr>
      <vt:lpstr>Debt</vt:lpstr>
      <vt:lpstr>Debt</vt:lpstr>
      <vt:lpstr>Paying Off Debt Faster</vt:lpstr>
      <vt:lpstr>Paying Off Debt Faster</vt:lpstr>
      <vt:lpstr>Paying Off Debt Faster</vt:lpstr>
      <vt:lpstr>Paying Off Debt Faster</vt:lpstr>
      <vt:lpstr>Paying Off Debt Faster</vt:lpstr>
      <vt:lpstr>Paying Off Debt Faster</vt:lpstr>
      <vt:lpstr>Activity </vt:lpstr>
      <vt:lpstr>Interest </vt:lpstr>
      <vt:lpstr>Simple Interest </vt:lpstr>
      <vt:lpstr>Simple Interest </vt:lpstr>
      <vt:lpstr>Simple Interest </vt:lpstr>
      <vt:lpstr>Accrued Interest</vt:lpstr>
      <vt:lpstr>Accrued Interest</vt:lpstr>
      <vt:lpstr>Compound Interest </vt:lpstr>
      <vt:lpstr>Compound Interest </vt:lpstr>
      <vt:lpstr>Compound Interest </vt:lpstr>
      <vt:lpstr>Compound Interest </vt:lpstr>
      <vt:lpstr>Activity </vt:lpstr>
      <vt:lpstr>Discuss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Kari Dumesnil</cp:lastModifiedBy>
  <cp:revision>31</cp:revision>
  <dcterms:created xsi:type="dcterms:W3CDTF">2023-02-01T18:40:23Z</dcterms:created>
  <dcterms:modified xsi:type="dcterms:W3CDTF">2023-05-23T14:22:15Z</dcterms:modified>
</cp:coreProperties>
</file>