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66" r:id="rId3"/>
    <p:sldId id="288" r:id="rId4"/>
    <p:sldId id="537" r:id="rId5"/>
    <p:sldId id="538" r:id="rId6"/>
    <p:sldId id="539" r:id="rId7"/>
    <p:sldId id="540" r:id="rId8"/>
    <p:sldId id="541" r:id="rId9"/>
    <p:sldId id="542" r:id="rId10"/>
    <p:sldId id="543" r:id="rId11"/>
    <p:sldId id="544" r:id="rId12"/>
    <p:sldId id="545" r:id="rId13"/>
    <p:sldId id="546" r:id="rId14"/>
    <p:sldId id="547" r:id="rId15"/>
    <p:sldId id="548" r:id="rId16"/>
    <p:sldId id="549" r:id="rId17"/>
    <p:sldId id="550" r:id="rId18"/>
    <p:sldId id="551" r:id="rId19"/>
    <p:sldId id="293" r:id="rId20"/>
    <p:sldId id="552" r:id="rId21"/>
    <p:sldId id="294" r:id="rId22"/>
    <p:sldId id="553" r:id="rId23"/>
    <p:sldId id="315" r:id="rId24"/>
    <p:sldId id="554" r:id="rId25"/>
    <p:sldId id="555" r:id="rId26"/>
    <p:sldId id="556" r:id="rId27"/>
    <p:sldId id="557" r:id="rId28"/>
    <p:sldId id="558" r:id="rId29"/>
    <p:sldId id="559" r:id="rId30"/>
    <p:sldId id="560" r:id="rId31"/>
    <p:sldId id="561" r:id="rId32"/>
    <p:sldId id="562" r:id="rId33"/>
    <p:sldId id="563" r:id="rId34"/>
    <p:sldId id="564" r:id="rId35"/>
    <p:sldId id="565" r:id="rId36"/>
    <p:sldId id="566" r:id="rId37"/>
    <p:sldId id="567" r:id="rId38"/>
    <p:sldId id="568" r:id="rId39"/>
    <p:sldId id="569" r:id="rId40"/>
    <p:sldId id="570" r:id="rId41"/>
    <p:sldId id="287" r:id="rId4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1637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3/6/2023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3/6/2023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3/6/2023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3/6/2023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3/6/2023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3/6/2023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3/6/2023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3/6/2023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3/6/2023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157"/>
            <a:ext cx="2356674" cy="6853096"/>
            <a:chOff x="6627813" y="195610"/>
            <a:chExt cx="1952625" cy="5678141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5610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3/6/2023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5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2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youtu.be/SeBdb9V5ag4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CA" dirty="0" smtClean="0"/>
              <a:t>Get Set for </a:t>
            </a:r>
            <a:br>
              <a:rPr lang="en-CA" dirty="0" smtClean="0"/>
            </a:br>
            <a:r>
              <a:rPr lang="en-CA" dirty="0" smtClean="0"/>
              <a:t>Budgeting, Organization &amp; Time Management   </a:t>
            </a:r>
            <a:endParaRPr lang="en-C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CA" sz="2400" b="1" dirty="0" smtClean="0"/>
              <a:t>SESSION </a:t>
            </a:r>
            <a:r>
              <a:rPr lang="en-CA" sz="2400" b="1" dirty="0"/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386136989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Alphabetically 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/>
              <a:t>Organizing alphabetically works well if you know the specific terms or topics you are looking for. </a:t>
            </a:r>
            <a:endParaRPr lang="en-CA" dirty="0" smtClean="0"/>
          </a:p>
          <a:p>
            <a:r>
              <a:rPr lang="en-CA" dirty="0" smtClean="0"/>
              <a:t>The </a:t>
            </a:r>
            <a:r>
              <a:rPr lang="en-CA" dirty="0"/>
              <a:t>reader or person looking at the information needs to know what they are looking for so they can use alphabetical order to find it. </a:t>
            </a:r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89890479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Alphabetically 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/>
              <a:t>Examples of organizing alphabetically include:</a:t>
            </a:r>
          </a:p>
          <a:p>
            <a:pPr lvl="1"/>
            <a:r>
              <a:rPr lang="en-US" dirty="0"/>
              <a:t>Index in a book</a:t>
            </a:r>
            <a:endParaRPr lang="en-CA" dirty="0"/>
          </a:p>
          <a:p>
            <a:pPr lvl="1"/>
            <a:r>
              <a:rPr lang="en-US" dirty="0"/>
              <a:t>Dictionary</a:t>
            </a:r>
            <a:endParaRPr lang="en-CA" dirty="0"/>
          </a:p>
          <a:p>
            <a:pPr lvl="1"/>
            <a:r>
              <a:rPr lang="en-US" dirty="0"/>
              <a:t>Telephone directory</a:t>
            </a:r>
            <a:endParaRPr lang="en-CA" dirty="0"/>
          </a:p>
          <a:p>
            <a:pPr lvl="1"/>
            <a:r>
              <a:rPr lang="en-US" dirty="0"/>
              <a:t>Patient/client files in a cabinet </a:t>
            </a:r>
            <a:endParaRPr lang="en-CA" dirty="0"/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90784310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Time (Chronological) 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/>
              <a:t>Organizing information by time is useful for finding information in a chronological pattern. </a:t>
            </a:r>
            <a:endParaRPr lang="en-CA" dirty="0" smtClean="0"/>
          </a:p>
          <a:p>
            <a:r>
              <a:rPr lang="en-CA" dirty="0" smtClean="0"/>
              <a:t>The </a:t>
            </a:r>
            <a:r>
              <a:rPr lang="en-CA" dirty="0"/>
              <a:t>definition of chronological is arranged in the order of time. </a:t>
            </a:r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49873011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Time (Chronological) 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/>
              <a:t>Examples of organizing by time include:</a:t>
            </a:r>
          </a:p>
          <a:p>
            <a:pPr lvl="1"/>
            <a:r>
              <a:rPr lang="en-US" dirty="0"/>
              <a:t>Timeline of historical events</a:t>
            </a:r>
            <a:endParaRPr lang="en-CA" dirty="0"/>
          </a:p>
          <a:p>
            <a:pPr lvl="1"/>
            <a:r>
              <a:rPr lang="en-US" dirty="0"/>
              <a:t>Social media timelines </a:t>
            </a:r>
            <a:endParaRPr lang="en-CA" dirty="0"/>
          </a:p>
          <a:p>
            <a:pPr lvl="1"/>
            <a:r>
              <a:rPr lang="en-US" dirty="0"/>
              <a:t>Calendars</a:t>
            </a:r>
            <a:endParaRPr lang="en-CA" dirty="0"/>
          </a:p>
          <a:p>
            <a:pPr lvl="1"/>
            <a:r>
              <a:rPr lang="en-US" dirty="0"/>
              <a:t>Instructions to cook something</a:t>
            </a:r>
            <a:endParaRPr lang="en-CA" dirty="0"/>
          </a:p>
          <a:p>
            <a:pPr lvl="1"/>
            <a:r>
              <a:rPr lang="en-US" dirty="0"/>
              <a:t>A flow chart to help show or describe process </a:t>
            </a:r>
            <a:endParaRPr lang="en-CA" dirty="0"/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25434421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Category 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/>
              <a:t>Using categories to organize is the broadest of the five ways to organize information. </a:t>
            </a:r>
            <a:endParaRPr lang="en-CA" dirty="0" smtClean="0"/>
          </a:p>
          <a:p>
            <a:r>
              <a:rPr lang="en-CA" dirty="0" smtClean="0"/>
              <a:t>You </a:t>
            </a:r>
            <a:r>
              <a:rPr lang="en-CA" dirty="0"/>
              <a:t>can use categories to organize information in just about any way imaginable. </a:t>
            </a:r>
            <a:endParaRPr lang="en-CA" dirty="0" smtClean="0"/>
          </a:p>
          <a:p>
            <a:pPr lvl="1"/>
            <a:r>
              <a:rPr lang="en-CA" dirty="0" smtClean="0"/>
              <a:t>For </a:t>
            </a:r>
            <a:r>
              <a:rPr lang="en-CA" dirty="0"/>
              <a:t>example: colour, shape, gender, model, price. </a:t>
            </a:r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38434219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Category 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/>
              <a:t>Examples of organizing by category include:</a:t>
            </a:r>
          </a:p>
          <a:p>
            <a:pPr lvl="1"/>
            <a:r>
              <a:rPr lang="en-US" dirty="0"/>
              <a:t>Grocery store products</a:t>
            </a:r>
            <a:endParaRPr lang="en-CA" dirty="0"/>
          </a:p>
          <a:p>
            <a:pPr lvl="1"/>
            <a:r>
              <a:rPr lang="en-US" dirty="0"/>
              <a:t>Online shopping sites</a:t>
            </a:r>
            <a:endParaRPr lang="en-CA" dirty="0"/>
          </a:p>
          <a:p>
            <a:pPr lvl="1"/>
            <a:r>
              <a:rPr lang="en-US" dirty="0"/>
              <a:t>Office supply storage cabinet at work</a:t>
            </a:r>
            <a:endParaRPr lang="en-CA" dirty="0"/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30053029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Hierarchy 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/>
              <a:t>Hierarchies help show how one piece of information is connected to another in order of importance or rank. </a:t>
            </a:r>
            <a:endParaRPr lang="en-CA" dirty="0" smtClean="0"/>
          </a:p>
          <a:p>
            <a:r>
              <a:rPr lang="en-CA" dirty="0" smtClean="0"/>
              <a:t>Hierarchies </a:t>
            </a:r>
            <a:r>
              <a:rPr lang="en-CA" dirty="0"/>
              <a:t>are used in organizational charts to show who reports to whom. </a:t>
            </a:r>
            <a:endParaRPr lang="en-CA" dirty="0" smtClean="0"/>
          </a:p>
          <a:p>
            <a:r>
              <a:rPr lang="en-CA" dirty="0" smtClean="0"/>
              <a:t>Hierarchy </a:t>
            </a:r>
            <a:r>
              <a:rPr lang="en-CA" dirty="0"/>
              <a:t>is also used to show scale, like biggest to smallest or youngest to oldest. </a:t>
            </a:r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8180170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Hierarchy 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/>
              <a:t>Examples of organizing by hierarchy include:</a:t>
            </a:r>
          </a:p>
          <a:p>
            <a:pPr lvl="1"/>
            <a:r>
              <a:rPr lang="en-US" dirty="0"/>
              <a:t>Company organization chart</a:t>
            </a:r>
            <a:endParaRPr lang="en-CA" dirty="0"/>
          </a:p>
          <a:p>
            <a:pPr lvl="1"/>
            <a:r>
              <a:rPr lang="en-US" dirty="0"/>
              <a:t>Largest to smallest items</a:t>
            </a:r>
            <a:endParaRPr lang="en-CA" dirty="0"/>
          </a:p>
          <a:p>
            <a:pPr lvl="1"/>
            <a:r>
              <a:rPr lang="en-US" dirty="0"/>
              <a:t>Highest to lowest cost</a:t>
            </a:r>
            <a:endParaRPr lang="en-CA" dirty="0"/>
          </a:p>
          <a:p>
            <a:pPr lvl="1"/>
            <a:r>
              <a:rPr lang="en-US" dirty="0"/>
              <a:t>Eye charts at the optometrist </a:t>
            </a:r>
            <a:endParaRPr lang="en-CA" dirty="0"/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67815843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Organizational Systems in the Workplace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/>
              <a:t>Depending on what setting you are working in, you will encounter and utilize a variety of organizational systems. </a:t>
            </a:r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50822490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Discuss 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/>
              <a:t>What are some organizational systems you might encounter? </a:t>
            </a:r>
            <a:endParaRPr lang="en-CA" dirty="0" smtClean="0"/>
          </a:p>
          <a:p>
            <a:r>
              <a:rPr lang="en-CA" dirty="0" smtClean="0"/>
              <a:t>What </a:t>
            </a:r>
            <a:r>
              <a:rPr lang="en-CA" dirty="0"/>
              <a:t>might you be organizing? </a:t>
            </a:r>
          </a:p>
          <a:p>
            <a:endParaRPr lang="en-CA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10042" y="624110"/>
            <a:ext cx="579170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51014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Session </a:t>
            </a:r>
            <a:r>
              <a:rPr lang="en-CA" dirty="0"/>
              <a:t>9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/>
              <a:t>In this session you will develop the following skills for success:</a:t>
            </a:r>
            <a:endParaRPr lang="en-CA" sz="2000" dirty="0"/>
          </a:p>
          <a:p>
            <a:pPr marL="0" indent="0">
              <a:buNone/>
            </a:pPr>
            <a:endParaRPr lang="en-CA" sz="2000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87394436"/>
              </p:ext>
            </p:extLst>
          </p:nvPr>
        </p:nvGraphicFramePr>
        <p:xfrm>
          <a:off x="2589211" y="2652462"/>
          <a:ext cx="7364685" cy="3913824"/>
        </p:xfrm>
        <a:graphic>
          <a:graphicData uri="http://schemas.openxmlformats.org/drawingml/2006/table">
            <a:tbl>
              <a:tblPr firstRow="1" firstCol="1" bandRow="1"/>
              <a:tblGrid>
                <a:gridCol w="1734595">
                  <a:extLst>
                    <a:ext uri="{9D8B030D-6E8A-4147-A177-3AD203B41FA5}">
                      <a16:colId xmlns:a16="http://schemas.microsoft.com/office/drawing/2014/main" val="4253766205"/>
                    </a:ext>
                  </a:extLst>
                </a:gridCol>
                <a:gridCol w="5630090">
                  <a:extLst>
                    <a:ext uri="{9D8B030D-6E8A-4147-A177-3AD203B41FA5}">
                      <a16:colId xmlns:a16="http://schemas.microsoft.com/office/drawing/2014/main" val="2688852019"/>
                    </a:ext>
                  </a:extLst>
                </a:gridCol>
              </a:tblGrid>
              <a:tr h="49819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CA" sz="1600" b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Adaptability</a:t>
                      </a:r>
                      <a:endParaRPr lang="en-CA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CA" sz="1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You will practice your ability to adjust your behaviour when organizing information in your life. </a:t>
                      </a:r>
                      <a:endParaRPr lang="en-CA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26261737"/>
                  </a:ext>
                </a:extLst>
              </a:tr>
              <a:tr h="24909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CA" sz="1600" b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Collaboration</a:t>
                      </a:r>
                      <a:endParaRPr lang="en-CA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CA" sz="1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You will work with classmates to organize information. </a:t>
                      </a:r>
                      <a:endParaRPr lang="en-CA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90434045"/>
                  </a:ext>
                </a:extLst>
              </a:tr>
              <a:tr h="49819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CA" sz="1600" b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Communication</a:t>
                      </a:r>
                      <a:endParaRPr lang="en-CA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CA" sz="1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You will practice your communication skills when discussing methods of organization with your classmates. </a:t>
                      </a:r>
                      <a:endParaRPr lang="en-CA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93942505"/>
                  </a:ext>
                </a:extLst>
              </a:tr>
              <a:tr h="49819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CA" sz="1600" b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Creativity &amp; Innovation</a:t>
                      </a:r>
                      <a:endParaRPr lang="en-CA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CA" sz="1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You will use creativity and innovation to come up with unique ways to organize information.   </a:t>
                      </a:r>
                      <a:endParaRPr lang="en-CA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58761908"/>
                  </a:ext>
                </a:extLst>
              </a:tr>
              <a:tr h="24909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CA" sz="1600" b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Digital</a:t>
                      </a:r>
                      <a:endParaRPr lang="en-CA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CA" sz="1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You will use a computer to organize information. </a:t>
                      </a:r>
                      <a:endParaRPr lang="en-CA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20738874"/>
                  </a:ext>
                </a:extLst>
              </a:tr>
              <a:tr h="24909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CA" sz="1600" b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Numeracy</a:t>
                      </a:r>
                      <a:endParaRPr lang="en-CA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CA" sz="1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You will learn methods for organizing numerical information. </a:t>
                      </a:r>
                      <a:endParaRPr lang="en-CA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98731045"/>
                  </a:ext>
                </a:extLst>
              </a:tr>
              <a:tr h="49819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CA" sz="1600" b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Problem Solving</a:t>
                      </a:r>
                      <a:endParaRPr lang="en-CA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CA" sz="1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You will practice your ability to identify, work through and solve problems while creating organizational systems. </a:t>
                      </a:r>
                      <a:endParaRPr lang="en-CA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34945342"/>
                  </a:ext>
                </a:extLst>
              </a:tr>
              <a:tr h="24909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CA" sz="1600" b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Reading</a:t>
                      </a:r>
                      <a:endParaRPr lang="en-CA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CA" sz="1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You will find, read and understand information to be organized.  </a:t>
                      </a:r>
                      <a:endParaRPr lang="en-CA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11341567"/>
                  </a:ext>
                </a:extLst>
              </a:tr>
              <a:tr h="49819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CA" sz="1600" b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Writing</a:t>
                      </a:r>
                      <a:endParaRPr lang="en-CA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CA" sz="16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You will practice your writing skills while documenting information using newly learned organizational skills. </a:t>
                      </a:r>
                      <a:endParaRPr lang="en-CA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8180679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5763162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Organizational Systems in the Workplace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CA" dirty="0"/>
              <a:t> </a:t>
            </a:r>
            <a:r>
              <a:rPr lang="en-CA" dirty="0" smtClean="0"/>
              <a:t>Some </a:t>
            </a:r>
            <a:r>
              <a:rPr lang="en-CA" dirty="0"/>
              <a:t>examples might include: </a:t>
            </a:r>
            <a:endParaRPr lang="en-CA" sz="1800" dirty="0"/>
          </a:p>
          <a:p>
            <a:pPr lvl="1"/>
            <a:r>
              <a:rPr lang="en-US" dirty="0"/>
              <a:t>Filing cabinets</a:t>
            </a:r>
            <a:endParaRPr lang="en-CA" sz="1600" dirty="0"/>
          </a:p>
          <a:p>
            <a:pPr lvl="1"/>
            <a:r>
              <a:rPr lang="en-US" dirty="0"/>
              <a:t>Contact distribution lists</a:t>
            </a:r>
            <a:endParaRPr lang="en-CA" sz="1600" dirty="0"/>
          </a:p>
          <a:p>
            <a:pPr lvl="1"/>
            <a:r>
              <a:rPr lang="en-US" dirty="0"/>
              <a:t>Data management</a:t>
            </a:r>
            <a:endParaRPr lang="en-CA" sz="1600" dirty="0"/>
          </a:p>
          <a:p>
            <a:pPr lvl="1"/>
            <a:r>
              <a:rPr lang="en-US" dirty="0"/>
              <a:t>Record keeping</a:t>
            </a:r>
            <a:endParaRPr lang="en-CA" sz="1600" dirty="0"/>
          </a:p>
          <a:p>
            <a:pPr lvl="1"/>
            <a:r>
              <a:rPr lang="en-US" dirty="0"/>
              <a:t>Inventory</a:t>
            </a:r>
            <a:endParaRPr lang="en-CA" sz="1600" dirty="0"/>
          </a:p>
          <a:p>
            <a:pPr lvl="1"/>
            <a:r>
              <a:rPr lang="en-US" dirty="0"/>
              <a:t>Online folders/filing</a:t>
            </a:r>
            <a:endParaRPr lang="en-CA" sz="1600" dirty="0"/>
          </a:p>
          <a:p>
            <a:pPr lvl="2"/>
            <a:r>
              <a:rPr lang="en-US" dirty="0"/>
              <a:t>OneDrive</a:t>
            </a:r>
            <a:endParaRPr lang="en-CA" sz="1400" dirty="0"/>
          </a:p>
          <a:p>
            <a:pPr lvl="2"/>
            <a:r>
              <a:rPr lang="en-US" dirty="0"/>
              <a:t>Google Docs </a:t>
            </a:r>
            <a:endParaRPr lang="en-CA" sz="1400" dirty="0"/>
          </a:p>
          <a:p>
            <a:pPr lvl="2"/>
            <a:r>
              <a:rPr lang="en-US" dirty="0"/>
              <a:t>Hard drive / USB storage</a:t>
            </a:r>
            <a:endParaRPr lang="en-CA" sz="1400" dirty="0"/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92376732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Activity 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/>
              <a:t>Your facilitator will provide you with 2 piles of information. </a:t>
            </a:r>
            <a:endParaRPr lang="en-CA" dirty="0" smtClean="0"/>
          </a:p>
          <a:p>
            <a:r>
              <a:rPr lang="en-CA" dirty="0" smtClean="0"/>
              <a:t>One </a:t>
            </a:r>
            <a:r>
              <a:rPr lang="en-CA" dirty="0"/>
              <a:t>pile needs to be filed alphabetically, the other chronologically. </a:t>
            </a:r>
            <a:endParaRPr lang="en-CA" dirty="0" smtClean="0"/>
          </a:p>
          <a:p>
            <a:r>
              <a:rPr lang="en-CA" dirty="0" smtClean="0"/>
              <a:t>Your </a:t>
            </a:r>
            <a:r>
              <a:rPr lang="en-CA" dirty="0"/>
              <a:t>facilitator will provide you with file folders to organize the information accordingly. </a:t>
            </a:r>
          </a:p>
          <a:p>
            <a:endParaRPr lang="en-CA" dirty="0"/>
          </a:p>
          <a:p>
            <a:endParaRPr lang="en-CA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49077" y="624420"/>
            <a:ext cx="640135" cy="6401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190762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Inventory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/>
              <a:t>Inventory is a list of items such as property, goods in stock, or the contents of a place or thing. </a:t>
            </a:r>
            <a:endParaRPr lang="en-CA" dirty="0" smtClean="0"/>
          </a:p>
          <a:p>
            <a:r>
              <a:rPr lang="en-CA" dirty="0" smtClean="0"/>
              <a:t>Tracking </a:t>
            </a:r>
            <a:r>
              <a:rPr lang="en-CA" dirty="0"/>
              <a:t>inventory is an example of organizing information in the workplace. </a:t>
            </a:r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1595001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Activity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Use the </a:t>
            </a:r>
            <a:r>
              <a:rPr lang="en-CA" dirty="0"/>
              <a:t>inventory document </a:t>
            </a:r>
            <a:r>
              <a:rPr lang="en-CA" dirty="0" smtClean="0"/>
              <a:t>and instructions on page 79 in your workbook to </a:t>
            </a:r>
            <a:r>
              <a:rPr lang="en-CA" dirty="0"/>
              <a:t>complete the order </a:t>
            </a:r>
            <a:r>
              <a:rPr lang="en-CA" dirty="0" smtClean="0"/>
              <a:t>form.</a:t>
            </a:r>
            <a:endParaRPr lang="en-CA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13383" y="624420"/>
            <a:ext cx="640135" cy="6401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606174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Resumes 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/>
              <a:t>Resumes are a way to organize information about our work history and experiences. </a:t>
            </a:r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64355293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Resumes 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/>
              <a:t>A resume is a one page summary of your skills, education and experience. </a:t>
            </a:r>
            <a:endParaRPr lang="en-CA" dirty="0" smtClean="0"/>
          </a:p>
          <a:p>
            <a:r>
              <a:rPr lang="en-CA" dirty="0" smtClean="0"/>
              <a:t>It </a:t>
            </a:r>
            <a:r>
              <a:rPr lang="en-CA" dirty="0"/>
              <a:t>is a good idea to spend a good amount of time creating, editing and proofreading your resume. </a:t>
            </a:r>
            <a:endParaRPr lang="en-CA" dirty="0" smtClean="0"/>
          </a:p>
          <a:p>
            <a:r>
              <a:rPr lang="en-CA" dirty="0" smtClean="0"/>
              <a:t>A </a:t>
            </a:r>
            <a:r>
              <a:rPr lang="en-CA" dirty="0"/>
              <a:t>resume is your advertisement. </a:t>
            </a:r>
            <a:endParaRPr lang="en-CA" dirty="0" smtClean="0"/>
          </a:p>
          <a:p>
            <a:r>
              <a:rPr lang="en-CA" dirty="0" smtClean="0"/>
              <a:t>A </a:t>
            </a:r>
            <a:r>
              <a:rPr lang="en-CA" dirty="0"/>
              <a:t>strong resume is the key to finding good jobs. </a:t>
            </a:r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405221585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Resumes 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/>
              <a:t>Some common features a resume should </a:t>
            </a:r>
            <a:r>
              <a:rPr lang="en-CA" dirty="0" smtClean="0"/>
              <a:t>include…</a:t>
            </a:r>
            <a:endParaRPr lang="en-CA" dirty="0"/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30136084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Heading 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/>
              <a:t>The heading should include your personal information; your name, address and contact information. </a:t>
            </a:r>
          </a:p>
        </p:txBody>
      </p:sp>
    </p:spTree>
    <p:extLst>
      <p:ext uri="{BB962C8B-B14F-4D97-AF65-F5344CB8AC3E}">
        <p14:creationId xmlns:p14="http://schemas.microsoft.com/office/powerpoint/2010/main" val="275141576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Objective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Generally a one sentence explanation of the type of job you are seeking. </a:t>
            </a:r>
            <a:endParaRPr lang="en-US" dirty="0" smtClean="0"/>
          </a:p>
          <a:p>
            <a:r>
              <a:rPr lang="en-US" dirty="0" smtClean="0"/>
              <a:t>If </a:t>
            </a:r>
            <a:r>
              <a:rPr lang="en-US" dirty="0"/>
              <a:t>you are applying to multiple jobs, change the objective to match each type of job. </a:t>
            </a:r>
            <a:endParaRPr lang="en-US" dirty="0" smtClean="0"/>
          </a:p>
          <a:p>
            <a:r>
              <a:rPr lang="en-US" dirty="0" smtClean="0"/>
              <a:t>If </a:t>
            </a:r>
            <a:r>
              <a:rPr lang="en-US" dirty="0"/>
              <a:t>you are not sure about the specific jobs available, write about your areas of interest. 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55859276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Education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 this section you should list education you have completed or are in the process of completing. </a:t>
            </a:r>
            <a:endParaRPr lang="en-US" dirty="0" smtClean="0"/>
          </a:p>
          <a:p>
            <a:r>
              <a:rPr lang="en-US" dirty="0" smtClean="0"/>
              <a:t>Include </a:t>
            </a:r>
            <a:r>
              <a:rPr lang="en-US" dirty="0"/>
              <a:t>graduation dates or indicate you are presently enrolled still. 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4604299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Organizational Systems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CA" dirty="0"/>
              <a:t>There are many methods for organizing information or other items. </a:t>
            </a:r>
            <a:endParaRPr lang="en-CA" dirty="0" smtClean="0"/>
          </a:p>
          <a:p>
            <a:r>
              <a:rPr lang="en-CA" dirty="0" smtClean="0"/>
              <a:t>Every </a:t>
            </a:r>
            <a:r>
              <a:rPr lang="en-CA" dirty="0"/>
              <a:t>individual must choose an organizational method that is effective and that also works for them. </a:t>
            </a:r>
          </a:p>
          <a:p>
            <a:endParaRPr lang="en-CA" sz="2000" dirty="0"/>
          </a:p>
        </p:txBody>
      </p:sp>
    </p:spTree>
    <p:extLst>
      <p:ext uri="{BB962C8B-B14F-4D97-AF65-F5344CB8AC3E}">
        <p14:creationId xmlns:p14="http://schemas.microsoft.com/office/powerpoint/2010/main" val="230599932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Work Experience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 this section, you should include previous employers, job title, location and employment start and finish dates. </a:t>
            </a:r>
            <a:endParaRPr lang="en-US" dirty="0" smtClean="0"/>
          </a:p>
          <a:p>
            <a:r>
              <a:rPr lang="en-US" dirty="0" smtClean="0"/>
              <a:t>When </a:t>
            </a:r>
            <a:r>
              <a:rPr lang="en-US" dirty="0"/>
              <a:t>using dates, a year will suffice, unless the employment start and finish dates occurred within the same year; in that case, include a month. 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4415199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Activities / Volunteer Work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Employers like to see applicants who are involved in community activities. </a:t>
            </a:r>
            <a:endParaRPr lang="en-US" dirty="0" smtClean="0"/>
          </a:p>
          <a:p>
            <a:r>
              <a:rPr lang="en-US" dirty="0" smtClean="0"/>
              <a:t>In </a:t>
            </a:r>
            <a:r>
              <a:rPr lang="en-US" dirty="0"/>
              <a:t>this section you can include any organizations you are a part of or volunteer work you have done or are still currently doing. 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1135134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Summary of Skills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This section is sometimes included to list any special skills you may have that were not captured somewhere else on the resume. </a:t>
            </a:r>
            <a:endParaRPr lang="en-US" dirty="0" smtClean="0"/>
          </a:p>
          <a:p>
            <a:r>
              <a:rPr lang="en-US" dirty="0" smtClean="0"/>
              <a:t>For </a:t>
            </a:r>
            <a:r>
              <a:rPr lang="en-US" dirty="0"/>
              <a:t>example, how many words you can type per minute, or if you speak more than one language. 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814782874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References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It is common practice to state, “references available upon request” at the bottom of your resume. </a:t>
            </a:r>
            <a:endParaRPr lang="en-US" dirty="0" smtClean="0"/>
          </a:p>
          <a:p>
            <a:r>
              <a:rPr lang="en-US" dirty="0" smtClean="0"/>
              <a:t>Make </a:t>
            </a:r>
            <a:r>
              <a:rPr lang="en-US" dirty="0"/>
              <a:t>sure to </a:t>
            </a:r>
            <a:r>
              <a:rPr lang="en-US"/>
              <a:t>prepare </a:t>
            </a:r>
            <a:r>
              <a:rPr lang="en-US" smtClean="0"/>
              <a:t>a list </a:t>
            </a:r>
            <a:r>
              <a:rPr lang="en-US" dirty="0"/>
              <a:t>of at least 3 references to take with you to an interview. 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105074742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Resume Tips 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Proofread your resume multiple times. </a:t>
            </a:r>
            <a:endParaRPr lang="en-US" dirty="0" smtClean="0"/>
          </a:p>
          <a:p>
            <a:r>
              <a:rPr lang="en-US" dirty="0" smtClean="0"/>
              <a:t>Have </a:t>
            </a:r>
            <a:r>
              <a:rPr lang="en-US" dirty="0"/>
              <a:t>other people proofread it. </a:t>
            </a:r>
            <a:endParaRPr lang="en-US" dirty="0" smtClean="0"/>
          </a:p>
          <a:p>
            <a:r>
              <a:rPr lang="en-US" dirty="0" smtClean="0"/>
              <a:t>An </a:t>
            </a:r>
            <a:r>
              <a:rPr lang="en-US" dirty="0"/>
              <a:t>employer will disregard your resume if a single spelling or punctuation error is found. </a:t>
            </a:r>
            <a:endParaRPr lang="en-CA" dirty="0"/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641378876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Resume Tips 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Limit your resume to one page. </a:t>
            </a:r>
            <a:endParaRPr lang="en-CA" dirty="0"/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60967891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Resume Tips 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Use 1 inch margins around the outside of the page. </a:t>
            </a:r>
            <a:endParaRPr lang="en-US" dirty="0" smtClean="0"/>
          </a:p>
          <a:p>
            <a:r>
              <a:rPr lang="en-US" dirty="0" smtClean="0"/>
              <a:t>Use </a:t>
            </a:r>
            <a:r>
              <a:rPr lang="en-US" dirty="0"/>
              <a:t>12 point font and a professional font style such as Arial, Calibri or Times New Roman. </a:t>
            </a:r>
            <a:endParaRPr lang="en-CA" dirty="0"/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351183487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Resume Tips 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Make sure </a:t>
            </a:r>
            <a:r>
              <a:rPr lang="en-US" dirty="0" smtClean="0"/>
              <a:t>you </a:t>
            </a:r>
            <a:r>
              <a:rPr lang="en-US" dirty="0"/>
              <a:t>adjust the spacing so your resume is easy to read. </a:t>
            </a:r>
            <a:endParaRPr lang="en-CA" dirty="0"/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423191500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Resume Tips 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Ensure your resume is in chronological order, starting with most recent. </a:t>
            </a:r>
            <a:endParaRPr lang="en-CA" dirty="0"/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640179589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Resume Tips 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Always tell the truth. If you exaggerate or lie, you will be caught in a job interview. </a:t>
            </a:r>
            <a:endParaRPr lang="en-CA" dirty="0"/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7959210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The LATCH Principle 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/>
              <a:t>The LATCH principle outlines 5 different ways to organize information:</a:t>
            </a:r>
          </a:p>
          <a:p>
            <a:endParaRPr lang="en-CA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36896044"/>
              </p:ext>
            </p:extLst>
          </p:nvPr>
        </p:nvGraphicFramePr>
        <p:xfrm>
          <a:off x="3067368" y="2962411"/>
          <a:ext cx="5893752" cy="2628491"/>
        </p:xfrm>
        <a:graphic>
          <a:graphicData uri="http://schemas.openxmlformats.org/drawingml/2006/table">
            <a:tbl>
              <a:tblPr firstRow="1" firstCol="1" bandRow="1"/>
              <a:tblGrid>
                <a:gridCol w="1983027">
                  <a:extLst>
                    <a:ext uri="{9D8B030D-6E8A-4147-A177-3AD203B41FA5}">
                      <a16:colId xmlns:a16="http://schemas.microsoft.com/office/drawing/2014/main" val="4072829381"/>
                    </a:ext>
                  </a:extLst>
                </a:gridCol>
                <a:gridCol w="3910725">
                  <a:extLst>
                    <a:ext uri="{9D8B030D-6E8A-4147-A177-3AD203B41FA5}">
                      <a16:colId xmlns:a16="http://schemas.microsoft.com/office/drawing/2014/main" val="1095771253"/>
                    </a:ext>
                  </a:extLst>
                </a:gridCol>
              </a:tblGrid>
              <a:tr h="51595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CA" sz="1800" b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</a:t>
                      </a:r>
                      <a:endParaRPr lang="en-CA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CA" sz="18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LOCATION</a:t>
                      </a:r>
                      <a:endParaRPr lang="en-CA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4923609"/>
                  </a:ext>
                </a:extLst>
              </a:tr>
              <a:tr h="54031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CA" sz="1800" b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</a:t>
                      </a:r>
                      <a:endParaRPr lang="en-CA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6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CA" sz="18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ALPHABETICAL</a:t>
                      </a:r>
                      <a:endParaRPr lang="en-CA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6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61352352"/>
                  </a:ext>
                </a:extLst>
              </a:tr>
              <a:tr h="51595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CA" sz="1800" b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</a:t>
                      </a:r>
                      <a:endParaRPr lang="en-CA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CA" sz="18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TIME (CHRONOLOGICAL</a:t>
                      </a:r>
                      <a:endParaRPr lang="en-CA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17827080"/>
                  </a:ext>
                </a:extLst>
              </a:tr>
              <a:tr h="54031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CA" sz="1800" b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</a:t>
                      </a:r>
                      <a:endParaRPr lang="en-CA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E0B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CA" sz="18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CATEGORY</a:t>
                      </a:r>
                      <a:endParaRPr lang="en-CA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E0B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24007584"/>
                  </a:ext>
                </a:extLst>
              </a:tr>
              <a:tr h="51595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CA" sz="1800" b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</a:t>
                      </a:r>
                      <a:endParaRPr lang="en-CA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E4D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CA" sz="18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HIERARCHY</a:t>
                      </a:r>
                      <a:endParaRPr lang="en-CA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E4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2229849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22949467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Activity 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Fill the resume builder chart </a:t>
            </a:r>
            <a:r>
              <a:rPr lang="en-US" dirty="0" smtClean="0"/>
              <a:t>on page 81 in your workbook </a:t>
            </a:r>
            <a:r>
              <a:rPr lang="en-US" dirty="0"/>
              <a:t>to start the process of writing a resume. </a:t>
            </a:r>
            <a:endParaRPr lang="en-CA" dirty="0"/>
          </a:p>
          <a:p>
            <a:endParaRPr lang="en-CA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49077" y="624110"/>
            <a:ext cx="640135" cy="6401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6272434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79315" y="1872343"/>
            <a:ext cx="8915400" cy="440886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CA" sz="4800" dirty="0" smtClean="0"/>
              <a:t>Questions?</a:t>
            </a:r>
            <a:endParaRPr lang="en-CA" sz="4800" dirty="0"/>
          </a:p>
        </p:txBody>
      </p:sp>
    </p:spTree>
    <p:extLst>
      <p:ext uri="{BB962C8B-B14F-4D97-AF65-F5344CB8AC3E}">
        <p14:creationId xmlns:p14="http://schemas.microsoft.com/office/powerpoint/2010/main" val="3119598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Video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/>
              <a:t>Watch the video, “Friends: The One With Rachel’s Book” and discuss. </a:t>
            </a:r>
          </a:p>
          <a:p>
            <a:r>
              <a:rPr lang="en-CA" u="sng" dirty="0">
                <a:hlinkClick r:id="rId2"/>
              </a:rPr>
              <a:t>https://youtu.be/SeBdb9V5ag4</a:t>
            </a:r>
            <a:endParaRPr lang="en-CA" dirty="0"/>
          </a:p>
          <a:p>
            <a:endParaRPr lang="en-CA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10042" y="624110"/>
            <a:ext cx="579170" cy="579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00851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The LATCH Principle 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/>
              <a:t>We already employ the five modes of organization in many different ways. </a:t>
            </a:r>
            <a:endParaRPr lang="en-CA" dirty="0" smtClean="0"/>
          </a:p>
          <a:p>
            <a:r>
              <a:rPr lang="en-CA" dirty="0" smtClean="0"/>
              <a:t>Most </a:t>
            </a:r>
            <a:r>
              <a:rPr lang="en-CA" dirty="0"/>
              <a:t>of us organize financial records by time and/or category. </a:t>
            </a:r>
            <a:endParaRPr lang="en-CA" dirty="0" smtClean="0"/>
          </a:p>
          <a:p>
            <a:r>
              <a:rPr lang="en-CA" dirty="0" smtClean="0"/>
              <a:t>We </a:t>
            </a:r>
            <a:r>
              <a:rPr lang="en-CA" dirty="0"/>
              <a:t>organize music or movie collections. </a:t>
            </a:r>
            <a:endParaRPr lang="en-CA" dirty="0" smtClean="0"/>
          </a:p>
          <a:p>
            <a:r>
              <a:rPr lang="en-CA" dirty="0" smtClean="0"/>
              <a:t>Some </a:t>
            </a:r>
            <a:r>
              <a:rPr lang="en-CA" dirty="0"/>
              <a:t>of us even organize our laundry by category. </a:t>
            </a:r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62462358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The LATCH Principle 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/>
              <a:t>Many people get into trouble when they mix different methods of organization. </a:t>
            </a:r>
            <a:endParaRPr lang="en-CA" dirty="0" smtClean="0"/>
          </a:p>
          <a:p>
            <a:r>
              <a:rPr lang="en-CA" dirty="0" smtClean="0"/>
              <a:t>Describing </a:t>
            </a:r>
            <a:r>
              <a:rPr lang="en-CA" dirty="0"/>
              <a:t>something simultaneously in terms of size, geography, and category without a clear understanding that these are all valid but separate means of structuring information causes confusion. </a:t>
            </a:r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56335051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Location 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/>
              <a:t>You can organize information by showing a visual depiction of a physical space. </a:t>
            </a:r>
            <a:endParaRPr lang="en-CA" dirty="0" smtClean="0"/>
          </a:p>
          <a:p>
            <a:r>
              <a:rPr lang="en-CA" dirty="0" smtClean="0"/>
              <a:t>Maps </a:t>
            </a:r>
            <a:r>
              <a:rPr lang="en-CA" dirty="0"/>
              <a:t>are a common way of organizing by location. </a:t>
            </a:r>
            <a:endParaRPr lang="en-CA" dirty="0" smtClean="0"/>
          </a:p>
          <a:p>
            <a:r>
              <a:rPr lang="en-CA" dirty="0" smtClean="0"/>
              <a:t>You </a:t>
            </a:r>
            <a:r>
              <a:rPr lang="en-CA" dirty="0"/>
              <a:t>might also show information on a diagram with labels. </a:t>
            </a:r>
            <a:endParaRPr lang="en-CA" dirty="0" smtClean="0"/>
          </a:p>
          <a:p>
            <a:r>
              <a:rPr lang="en-CA" dirty="0" smtClean="0"/>
              <a:t>Organizing </a:t>
            </a:r>
            <a:r>
              <a:rPr lang="en-CA" dirty="0"/>
              <a:t>by location usually requires some sort of visual of an area, thing or place. </a:t>
            </a:r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10328783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Location 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/>
              <a:t>Examples of organizing by location include:</a:t>
            </a:r>
          </a:p>
          <a:p>
            <a:pPr lvl="1"/>
            <a:r>
              <a:rPr lang="en-US" dirty="0"/>
              <a:t>Maps</a:t>
            </a:r>
            <a:endParaRPr lang="en-CA" dirty="0"/>
          </a:p>
          <a:p>
            <a:pPr lvl="1"/>
            <a:r>
              <a:rPr lang="en-US" dirty="0"/>
              <a:t>Shopping mall directory</a:t>
            </a:r>
            <a:endParaRPr lang="en-CA" dirty="0"/>
          </a:p>
          <a:p>
            <a:pPr lvl="1"/>
            <a:r>
              <a:rPr lang="en-US" dirty="0"/>
              <a:t>Diagrams with labels</a:t>
            </a:r>
            <a:endParaRPr lang="en-CA" dirty="0"/>
          </a:p>
          <a:p>
            <a:pPr lvl="1"/>
            <a:r>
              <a:rPr lang="en-US" dirty="0"/>
              <a:t>Charts and graphs</a:t>
            </a:r>
            <a:endParaRPr lang="en-CA" dirty="0"/>
          </a:p>
          <a:p>
            <a:pPr lvl="1"/>
            <a:r>
              <a:rPr lang="en-US" dirty="0"/>
              <a:t>Web pages </a:t>
            </a:r>
            <a:endParaRPr lang="en-CA" dirty="0"/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095896248"/>
      </p:ext>
    </p:extLst>
  </p:cSld>
  <p:clrMapOvr>
    <a:masterClrMapping/>
  </p:clrMapOvr>
</p:sld>
</file>

<file path=ppt/theme/theme1.xml><?xml version="1.0" encoding="utf-8"?>
<a:theme xmlns:a="http://schemas.openxmlformats.org/drawingml/2006/main" name="Wisp">
  <a:themeElements>
    <a:clrScheme name="Wisp">
      <a:dk1>
        <a:sysClr val="windowText" lastClr="000000"/>
      </a:dk1>
      <a:lt1>
        <a:sysClr val="window" lastClr="FFFFFF"/>
      </a:lt1>
      <a:dk2>
        <a:srgbClr val="2E5369"/>
      </a:dk2>
      <a:lt2>
        <a:srgbClr val="CFE2E7"/>
      </a:lt2>
      <a:accent1>
        <a:srgbClr val="353535"/>
      </a:accent1>
      <a:accent2>
        <a:srgbClr val="31B4E6"/>
      </a:accent2>
      <a:accent3>
        <a:srgbClr val="265991"/>
      </a:accent3>
      <a:accent4>
        <a:srgbClr val="7E40CC"/>
      </a:accent4>
      <a:accent5>
        <a:srgbClr val="B927E9"/>
      </a:accent5>
      <a:accent6>
        <a:srgbClr val="E833BF"/>
      </a:accent6>
      <a:hlink>
        <a:srgbClr val="2DA0F1"/>
      </a:hlink>
      <a:folHlink>
        <a:srgbClr val="7ED1E6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4F34B87B-9C7A-41AE-A6CB-48536223DFF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218</TotalTime>
  <Words>1326</Words>
  <Application>Microsoft Office PowerPoint</Application>
  <PresentationFormat>Widescreen</PresentationFormat>
  <Paragraphs>171</Paragraphs>
  <Slides>41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41</vt:i4>
      </vt:variant>
    </vt:vector>
  </HeadingPairs>
  <TitlesOfParts>
    <vt:vector size="47" baseType="lpstr">
      <vt:lpstr>Arial</vt:lpstr>
      <vt:lpstr>Calibri</vt:lpstr>
      <vt:lpstr>Century Gothic</vt:lpstr>
      <vt:lpstr>Times New Roman</vt:lpstr>
      <vt:lpstr>Wingdings 3</vt:lpstr>
      <vt:lpstr>Wisp</vt:lpstr>
      <vt:lpstr>Get Set for  Budgeting, Organization &amp; Time Management   </vt:lpstr>
      <vt:lpstr>Session 9</vt:lpstr>
      <vt:lpstr>Organizational Systems</vt:lpstr>
      <vt:lpstr>The LATCH Principle </vt:lpstr>
      <vt:lpstr>Video</vt:lpstr>
      <vt:lpstr>The LATCH Principle </vt:lpstr>
      <vt:lpstr>The LATCH Principle </vt:lpstr>
      <vt:lpstr>Location </vt:lpstr>
      <vt:lpstr>Location </vt:lpstr>
      <vt:lpstr>Alphabetically </vt:lpstr>
      <vt:lpstr>Alphabetically </vt:lpstr>
      <vt:lpstr>Time (Chronological) </vt:lpstr>
      <vt:lpstr>Time (Chronological) </vt:lpstr>
      <vt:lpstr>Category </vt:lpstr>
      <vt:lpstr>Category </vt:lpstr>
      <vt:lpstr>Hierarchy </vt:lpstr>
      <vt:lpstr>Hierarchy </vt:lpstr>
      <vt:lpstr>Organizational Systems in the Workplace</vt:lpstr>
      <vt:lpstr>Discuss </vt:lpstr>
      <vt:lpstr>Organizational Systems in the Workplace</vt:lpstr>
      <vt:lpstr>Activity </vt:lpstr>
      <vt:lpstr>Inventory</vt:lpstr>
      <vt:lpstr>Activity</vt:lpstr>
      <vt:lpstr>Resumes </vt:lpstr>
      <vt:lpstr>Resumes </vt:lpstr>
      <vt:lpstr>Resumes </vt:lpstr>
      <vt:lpstr>Heading </vt:lpstr>
      <vt:lpstr>Objective</vt:lpstr>
      <vt:lpstr>Education</vt:lpstr>
      <vt:lpstr>Work Experience</vt:lpstr>
      <vt:lpstr>Activities / Volunteer Work</vt:lpstr>
      <vt:lpstr>Summary of Skills</vt:lpstr>
      <vt:lpstr>References</vt:lpstr>
      <vt:lpstr>Resume Tips </vt:lpstr>
      <vt:lpstr>Resume Tips </vt:lpstr>
      <vt:lpstr>Resume Tips </vt:lpstr>
      <vt:lpstr>Resume Tips </vt:lpstr>
      <vt:lpstr>Resume Tips </vt:lpstr>
      <vt:lpstr>Resume Tips </vt:lpstr>
      <vt:lpstr>Activity </vt:lpstr>
      <vt:lpstr>PowerPoint Presentation</vt:lpstr>
    </vt:vector>
  </TitlesOfParts>
  <Company>Grand Erie District School Board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Get Set for  Office Administration</dc:title>
  <dc:creator>Kari Dumesnil</dc:creator>
  <cp:lastModifiedBy>Kari Dumesnil</cp:lastModifiedBy>
  <cp:revision>58</cp:revision>
  <dcterms:created xsi:type="dcterms:W3CDTF">2023-02-01T18:40:23Z</dcterms:created>
  <dcterms:modified xsi:type="dcterms:W3CDTF">2023-03-06T18:30:02Z</dcterms:modified>
</cp:coreProperties>
</file>