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88" r:id="rId4"/>
    <p:sldId id="497" r:id="rId5"/>
    <p:sldId id="498" r:id="rId6"/>
    <p:sldId id="499" r:id="rId7"/>
    <p:sldId id="293" r:id="rId8"/>
    <p:sldId id="294" r:id="rId9"/>
    <p:sldId id="274" r:id="rId10"/>
    <p:sldId id="476" r:id="rId11"/>
    <p:sldId id="500" r:id="rId12"/>
    <p:sldId id="501" r:id="rId13"/>
    <p:sldId id="502" r:id="rId14"/>
    <p:sldId id="315" r:id="rId15"/>
    <p:sldId id="503" r:id="rId16"/>
    <p:sldId id="504" r:id="rId17"/>
    <p:sldId id="505" r:id="rId18"/>
    <p:sldId id="461" r:id="rId19"/>
    <p:sldId id="506" r:id="rId20"/>
    <p:sldId id="507" r:id="rId21"/>
    <p:sldId id="508" r:id="rId22"/>
    <p:sldId id="509" r:id="rId23"/>
    <p:sldId id="510" r:id="rId24"/>
    <p:sldId id="511" r:id="rId25"/>
    <p:sldId id="512" r:id="rId26"/>
    <p:sldId id="513" r:id="rId27"/>
    <p:sldId id="514" r:id="rId28"/>
    <p:sldId id="515" r:id="rId29"/>
    <p:sldId id="516" r:id="rId30"/>
    <p:sldId id="517" r:id="rId31"/>
    <p:sldId id="518" r:id="rId32"/>
    <p:sldId id="519" r:id="rId33"/>
    <p:sldId id="520" r:id="rId34"/>
    <p:sldId id="521" r:id="rId35"/>
    <p:sldId id="522" r:id="rId36"/>
    <p:sldId id="523" r:id="rId37"/>
    <p:sldId id="524" r:id="rId38"/>
    <p:sldId id="525" r:id="rId39"/>
    <p:sldId id="526" r:id="rId40"/>
    <p:sldId id="527" r:id="rId41"/>
    <p:sldId id="528" r:id="rId42"/>
    <p:sldId id="529" r:id="rId43"/>
    <p:sldId id="530" r:id="rId44"/>
    <p:sldId id="531" r:id="rId45"/>
    <p:sldId id="532" r:id="rId46"/>
    <p:sldId id="533" r:id="rId47"/>
    <p:sldId id="534" r:id="rId48"/>
    <p:sldId id="535" r:id="rId49"/>
    <p:sldId id="536" r:id="rId50"/>
    <p:sldId id="287"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Get Set for </a:t>
            </a:r>
            <a:br>
              <a:rPr lang="en-CA" dirty="0" smtClean="0"/>
            </a:br>
            <a:r>
              <a:rPr lang="en-CA" dirty="0" smtClean="0"/>
              <a:t>Budgeting, Organization &amp; Time Management   </a:t>
            </a:r>
            <a:endParaRPr lang="en-CA" dirty="0"/>
          </a:p>
        </p:txBody>
      </p:sp>
      <p:sp>
        <p:nvSpPr>
          <p:cNvPr id="3" name="Subtitle 2"/>
          <p:cNvSpPr>
            <a:spLocks noGrp="1"/>
          </p:cNvSpPr>
          <p:nvPr>
            <p:ph type="subTitle" idx="1"/>
          </p:nvPr>
        </p:nvSpPr>
        <p:spPr/>
        <p:txBody>
          <a:bodyPr>
            <a:normAutofit/>
          </a:bodyPr>
          <a:lstStyle/>
          <a:p>
            <a:r>
              <a:rPr lang="en-CA" sz="2400" b="1" dirty="0" smtClean="0"/>
              <a:t>SESSION </a:t>
            </a:r>
            <a:r>
              <a:rPr lang="en-CA" sz="2400" b="1" dirty="0"/>
              <a:t>8</a:t>
            </a:r>
          </a:p>
        </p:txBody>
      </p:sp>
    </p:spTree>
    <p:extLst>
      <p:ext uri="{BB962C8B-B14F-4D97-AF65-F5344CB8AC3E}">
        <p14:creationId xmlns:p14="http://schemas.microsoft.com/office/powerpoint/2010/main" val="3861369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a:t>
            </a:r>
            <a:endParaRPr lang="en-CA" dirty="0"/>
          </a:p>
        </p:txBody>
      </p:sp>
      <p:sp>
        <p:nvSpPr>
          <p:cNvPr id="3" name="Content Placeholder 2"/>
          <p:cNvSpPr>
            <a:spLocks noGrp="1"/>
          </p:cNvSpPr>
          <p:nvPr>
            <p:ph idx="1"/>
          </p:nvPr>
        </p:nvSpPr>
        <p:spPr/>
        <p:txBody>
          <a:bodyPr/>
          <a:lstStyle/>
          <a:p>
            <a:r>
              <a:rPr lang="en-CA" dirty="0"/>
              <a:t>Keeping yourself organized and managing your time effectively can involve several strategies that might </a:t>
            </a:r>
            <a:r>
              <a:rPr lang="en-CA" dirty="0" smtClean="0"/>
              <a:t>include…</a:t>
            </a:r>
            <a:endParaRPr lang="en-CA" dirty="0"/>
          </a:p>
          <a:p>
            <a:endParaRPr lang="en-CA" dirty="0"/>
          </a:p>
        </p:txBody>
      </p:sp>
    </p:spTree>
    <p:extLst>
      <p:ext uri="{BB962C8B-B14F-4D97-AF65-F5344CB8AC3E}">
        <p14:creationId xmlns:p14="http://schemas.microsoft.com/office/powerpoint/2010/main" val="3531180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a:t>
            </a:r>
            <a:endParaRPr lang="en-CA" dirty="0"/>
          </a:p>
        </p:txBody>
      </p:sp>
      <p:sp>
        <p:nvSpPr>
          <p:cNvPr id="3" name="Content Placeholder 2"/>
          <p:cNvSpPr>
            <a:spLocks noGrp="1"/>
          </p:cNvSpPr>
          <p:nvPr>
            <p:ph idx="1"/>
          </p:nvPr>
        </p:nvSpPr>
        <p:spPr/>
        <p:txBody>
          <a:bodyPr/>
          <a:lstStyle/>
          <a:p>
            <a:r>
              <a:rPr lang="en-US" dirty="0"/>
              <a:t>It’s important to use a day planner, calendar or agenda. </a:t>
            </a:r>
            <a:endParaRPr lang="en-CA" sz="1800" dirty="0"/>
          </a:p>
          <a:p>
            <a:r>
              <a:rPr lang="en-US" dirty="0"/>
              <a:t>You can use a paper calendar or an online calendar, or both. </a:t>
            </a:r>
            <a:endParaRPr lang="en-CA" sz="1800" dirty="0"/>
          </a:p>
          <a:p>
            <a:r>
              <a:rPr lang="en-US" dirty="0"/>
              <a:t>Make sure to enter all activities and events in your calendar, including all details such as location and start and finish time. </a:t>
            </a:r>
            <a:endParaRPr lang="en-CA" sz="1800" dirty="0"/>
          </a:p>
          <a:p>
            <a:r>
              <a:rPr lang="en-US" dirty="0"/>
              <a:t>It’s a good idea to set aside some time each week to review your calendar and make sure it is up to date.</a:t>
            </a:r>
            <a:endParaRPr lang="en-CA" sz="1800" dirty="0"/>
          </a:p>
          <a:p>
            <a:endParaRPr lang="en-CA" dirty="0"/>
          </a:p>
        </p:txBody>
      </p:sp>
    </p:spTree>
    <p:extLst>
      <p:ext uri="{BB962C8B-B14F-4D97-AF65-F5344CB8AC3E}">
        <p14:creationId xmlns:p14="http://schemas.microsoft.com/office/powerpoint/2010/main" val="19456844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To-Do Lists </a:t>
            </a:r>
            <a:endParaRPr lang="en-CA" dirty="0"/>
          </a:p>
        </p:txBody>
      </p:sp>
      <p:sp>
        <p:nvSpPr>
          <p:cNvPr id="3" name="Content Placeholder 2"/>
          <p:cNvSpPr>
            <a:spLocks noGrp="1"/>
          </p:cNvSpPr>
          <p:nvPr>
            <p:ph idx="1"/>
          </p:nvPr>
        </p:nvSpPr>
        <p:spPr/>
        <p:txBody>
          <a:bodyPr/>
          <a:lstStyle/>
          <a:p>
            <a:r>
              <a:rPr lang="en-US" dirty="0"/>
              <a:t>Create to-do lists and organize them in order of priority, with the most important task at the top of the list.</a:t>
            </a:r>
            <a:endParaRPr lang="en-CA" sz="1800" dirty="0"/>
          </a:p>
          <a:p>
            <a:r>
              <a:rPr lang="en-US" dirty="0"/>
              <a:t>Be sure to update and review your to-do lists on a regular basis, this could mean several times each day. </a:t>
            </a:r>
            <a:endParaRPr lang="en-CA" sz="1800" dirty="0"/>
          </a:p>
          <a:p>
            <a:endParaRPr lang="en-CA" dirty="0"/>
          </a:p>
        </p:txBody>
      </p:sp>
    </p:spTree>
    <p:extLst>
      <p:ext uri="{BB962C8B-B14F-4D97-AF65-F5344CB8AC3E}">
        <p14:creationId xmlns:p14="http://schemas.microsoft.com/office/powerpoint/2010/main" val="3007576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Schedules </a:t>
            </a:r>
            <a:endParaRPr lang="en-CA" dirty="0"/>
          </a:p>
        </p:txBody>
      </p:sp>
      <p:sp>
        <p:nvSpPr>
          <p:cNvPr id="3" name="Content Placeholder 2"/>
          <p:cNvSpPr>
            <a:spLocks noGrp="1"/>
          </p:cNvSpPr>
          <p:nvPr>
            <p:ph idx="1"/>
          </p:nvPr>
        </p:nvSpPr>
        <p:spPr/>
        <p:txBody>
          <a:bodyPr/>
          <a:lstStyle/>
          <a:p>
            <a:r>
              <a:rPr lang="en-US" dirty="0"/>
              <a:t>Set aside time each week to create a daily schedule or plan for the following week. </a:t>
            </a:r>
            <a:endParaRPr lang="en-CA" sz="1800" dirty="0"/>
          </a:p>
          <a:p>
            <a:r>
              <a:rPr lang="en-US" dirty="0"/>
              <a:t>Planning activities and estimating amounts of time each activity will take will keep your day flowing nicely. </a:t>
            </a:r>
            <a:endParaRPr lang="en-CA" sz="1800" dirty="0"/>
          </a:p>
          <a:p>
            <a:endParaRPr lang="en-CA" dirty="0"/>
          </a:p>
        </p:txBody>
      </p:sp>
    </p:spTree>
    <p:extLst>
      <p:ext uri="{BB962C8B-B14F-4D97-AF65-F5344CB8AC3E}">
        <p14:creationId xmlns:p14="http://schemas.microsoft.com/office/powerpoint/2010/main" val="3555919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a:t>
            </a:r>
            <a:endParaRPr lang="en-CA" dirty="0"/>
          </a:p>
        </p:txBody>
      </p:sp>
      <p:sp>
        <p:nvSpPr>
          <p:cNvPr id="3" name="Content Placeholder 2"/>
          <p:cNvSpPr>
            <a:spLocks noGrp="1"/>
          </p:cNvSpPr>
          <p:nvPr>
            <p:ph idx="1"/>
          </p:nvPr>
        </p:nvSpPr>
        <p:spPr/>
        <p:txBody>
          <a:bodyPr/>
          <a:lstStyle/>
          <a:p>
            <a:r>
              <a:rPr lang="en-CA" dirty="0"/>
              <a:t>Use the </a:t>
            </a:r>
            <a:r>
              <a:rPr lang="en-CA" dirty="0" smtClean="0"/>
              <a:t>list of activities on page 65 in your workbook fill in the calendar. </a:t>
            </a:r>
            <a:endParaRPr lang="en-CA" dirty="0"/>
          </a:p>
          <a:p>
            <a:endParaRPr lang="en-CA" dirty="0"/>
          </a:p>
        </p:txBody>
      </p:sp>
      <p:pic>
        <p:nvPicPr>
          <p:cNvPr id="4" name="Picture 3"/>
          <p:cNvPicPr>
            <a:picLocks noChangeAspect="1"/>
          </p:cNvPicPr>
          <p:nvPr/>
        </p:nvPicPr>
        <p:blipFill>
          <a:blip r:embed="rId2"/>
          <a:stretch>
            <a:fillRect/>
          </a:stretch>
        </p:blipFill>
        <p:spPr>
          <a:xfrm>
            <a:off x="1713383" y="624420"/>
            <a:ext cx="640135" cy="640135"/>
          </a:xfrm>
          <a:prstGeom prst="rect">
            <a:avLst/>
          </a:prstGeom>
        </p:spPr>
      </p:pic>
    </p:spTree>
    <p:extLst>
      <p:ext uri="{BB962C8B-B14F-4D97-AF65-F5344CB8AC3E}">
        <p14:creationId xmlns:p14="http://schemas.microsoft.com/office/powerpoint/2010/main" val="4096061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24-Hour Clock </a:t>
            </a:r>
            <a:endParaRPr lang="en-CA" dirty="0"/>
          </a:p>
        </p:txBody>
      </p:sp>
      <p:sp>
        <p:nvSpPr>
          <p:cNvPr id="3" name="Content Placeholder 2"/>
          <p:cNvSpPr>
            <a:spLocks noGrp="1"/>
          </p:cNvSpPr>
          <p:nvPr>
            <p:ph idx="1"/>
          </p:nvPr>
        </p:nvSpPr>
        <p:spPr/>
        <p:txBody>
          <a:bodyPr/>
          <a:lstStyle/>
          <a:p>
            <a:r>
              <a:rPr lang="en-CA" dirty="0"/>
              <a:t>A 24-hour clock runs from midnight to midnight and is divided into 24 hours. </a:t>
            </a:r>
            <a:endParaRPr lang="en-CA" dirty="0" smtClean="0"/>
          </a:p>
          <a:p>
            <a:r>
              <a:rPr lang="en-CA" dirty="0" smtClean="0"/>
              <a:t>The </a:t>
            </a:r>
            <a:r>
              <a:rPr lang="en-CA" dirty="0"/>
              <a:t>time is indicated by how many hours have passed since midnight. </a:t>
            </a:r>
            <a:endParaRPr lang="en-CA" dirty="0" smtClean="0"/>
          </a:p>
          <a:p>
            <a:r>
              <a:rPr lang="en-CA" dirty="0" smtClean="0"/>
              <a:t>Sometimes </a:t>
            </a:r>
            <a:r>
              <a:rPr lang="en-CA" dirty="0"/>
              <a:t>you may be required to use a 24-hour clock. </a:t>
            </a:r>
          </a:p>
          <a:p>
            <a:endParaRPr lang="en-CA" dirty="0"/>
          </a:p>
        </p:txBody>
      </p:sp>
    </p:spTree>
    <p:extLst>
      <p:ext uri="{BB962C8B-B14F-4D97-AF65-F5344CB8AC3E}">
        <p14:creationId xmlns:p14="http://schemas.microsoft.com/office/powerpoint/2010/main" val="3898885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70443138"/>
              </p:ext>
            </p:extLst>
          </p:nvPr>
        </p:nvGraphicFramePr>
        <p:xfrm>
          <a:off x="4160785" y="161103"/>
          <a:ext cx="3533238" cy="6604254"/>
        </p:xfrm>
        <a:graphic>
          <a:graphicData uri="http://schemas.openxmlformats.org/drawingml/2006/table">
            <a:tbl>
              <a:tblPr firstRow="1" firstCol="1" bandRow="1"/>
              <a:tblGrid>
                <a:gridCol w="1766619">
                  <a:extLst>
                    <a:ext uri="{9D8B030D-6E8A-4147-A177-3AD203B41FA5}">
                      <a16:colId xmlns:a16="http://schemas.microsoft.com/office/drawing/2014/main" val="963200403"/>
                    </a:ext>
                  </a:extLst>
                </a:gridCol>
                <a:gridCol w="1766619">
                  <a:extLst>
                    <a:ext uri="{9D8B030D-6E8A-4147-A177-3AD203B41FA5}">
                      <a16:colId xmlns:a16="http://schemas.microsoft.com/office/drawing/2014/main" val="285496577"/>
                    </a:ext>
                  </a:extLst>
                </a:gridCol>
              </a:tblGrid>
              <a:tr h="462200">
                <a:tc>
                  <a:txBody>
                    <a:bodyPr/>
                    <a:lstStyle/>
                    <a:p>
                      <a:pPr algn="ctr">
                        <a:lnSpc>
                          <a:spcPct val="107000"/>
                        </a:lnSpc>
                        <a:spcAft>
                          <a:spcPts val="0"/>
                        </a:spcAft>
                      </a:pPr>
                      <a:r>
                        <a:rPr lang="en-CA" sz="1500" b="1">
                          <a:effectLst/>
                          <a:latin typeface="Arial" panose="020B0604020202020204" pitchFamily="34" charset="0"/>
                          <a:ea typeface="Calibri" panose="020F0502020204030204" pitchFamily="34" charset="0"/>
                          <a:cs typeface="Times New Roman" panose="02020603050405020304" pitchFamily="18" charset="0"/>
                        </a:rPr>
                        <a:t>12-hour am-pm clock</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500" b="1" dirty="0" smtClean="0">
                          <a:effectLst/>
                          <a:latin typeface="Arial" panose="020B0604020202020204" pitchFamily="34" charset="0"/>
                          <a:ea typeface="Calibri" panose="020F0502020204030204" pitchFamily="34" charset="0"/>
                          <a:cs typeface="Times New Roman" panose="02020603050405020304" pitchFamily="18" charset="0"/>
                        </a:rPr>
                        <a:t>24-hour </a:t>
                      </a:r>
                      <a:r>
                        <a:rPr lang="en-CA" sz="1500" b="1" dirty="0">
                          <a:effectLst/>
                          <a:latin typeface="Arial" panose="020B0604020202020204" pitchFamily="34" charset="0"/>
                          <a:ea typeface="Calibri" panose="020F0502020204030204" pitchFamily="34" charset="0"/>
                          <a:cs typeface="Times New Roman" panose="02020603050405020304" pitchFamily="18" charset="0"/>
                        </a:rPr>
                        <a:t>clock</a:t>
                      </a:r>
                      <a:endParaRPr lang="en-CA"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16513825"/>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12:00 midnight</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0000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5738867"/>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0100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563932"/>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0200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2859311"/>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3:00am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0300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8041258"/>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4:00am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0400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8951151"/>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5:00am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0500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7481821"/>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6:00am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0600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9822324"/>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7:00am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0700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0354911"/>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8:00am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0800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4835142"/>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9:00am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0900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9325323"/>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10:00am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1000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532493"/>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11:00am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1100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2757753"/>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12:00pm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1200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3476364"/>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1300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05659386"/>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1400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5385069"/>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3:00pm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1500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9592527"/>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4:00pm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1600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346502"/>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5:00pm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1700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4920821"/>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6:00pm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1800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5852533"/>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7:00pm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1900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6553389"/>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8:00pm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2000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236565"/>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9:00pm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2100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6543287"/>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10:00pm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2200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4315352"/>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11:00pm</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2300</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336633"/>
                  </a:ext>
                </a:extLst>
              </a:tr>
              <a:tr h="231100">
                <a:tc>
                  <a:txBody>
                    <a:bodyPr/>
                    <a:lstStyle/>
                    <a:p>
                      <a:pPr algn="ctr">
                        <a:lnSpc>
                          <a:spcPct val="107000"/>
                        </a:lnSpc>
                        <a:spcAft>
                          <a:spcPts val="0"/>
                        </a:spcAft>
                      </a:pPr>
                      <a:r>
                        <a:rPr lang="en-CA" sz="1500">
                          <a:effectLst/>
                          <a:latin typeface="Arial" panose="020B0604020202020204" pitchFamily="34" charset="0"/>
                          <a:ea typeface="Calibri" panose="020F0502020204030204" pitchFamily="34" charset="0"/>
                          <a:cs typeface="Times New Roman" panose="02020603050405020304" pitchFamily="18" charset="0"/>
                        </a:rPr>
                        <a:t>12:00 midnight</a:t>
                      </a:r>
                      <a:endParaRPr lang="en-CA" sz="150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CA" sz="1500" dirty="0">
                          <a:effectLst/>
                          <a:latin typeface="Arial" panose="020B0604020202020204" pitchFamily="34" charset="0"/>
                          <a:ea typeface="Calibri" panose="020F0502020204030204" pitchFamily="34" charset="0"/>
                          <a:cs typeface="Times New Roman" panose="02020603050405020304" pitchFamily="18" charset="0"/>
                        </a:rPr>
                        <a:t>2400</a:t>
                      </a:r>
                      <a:endParaRPr lang="en-CA"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2377" marR="523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5160713"/>
                  </a:ext>
                </a:extLst>
              </a:tr>
            </a:tbl>
          </a:graphicData>
        </a:graphic>
      </p:graphicFrame>
    </p:spTree>
    <p:extLst>
      <p:ext uri="{BB962C8B-B14F-4D97-AF65-F5344CB8AC3E}">
        <p14:creationId xmlns:p14="http://schemas.microsoft.com/office/powerpoint/2010/main" val="215350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24-Hour Clock</a:t>
            </a:r>
            <a:endParaRPr lang="en-CA" dirty="0"/>
          </a:p>
        </p:txBody>
      </p:sp>
      <p:sp>
        <p:nvSpPr>
          <p:cNvPr id="3" name="Content Placeholder 2"/>
          <p:cNvSpPr>
            <a:spLocks noGrp="1"/>
          </p:cNvSpPr>
          <p:nvPr>
            <p:ph idx="1"/>
          </p:nvPr>
        </p:nvSpPr>
        <p:spPr/>
        <p:txBody>
          <a:bodyPr/>
          <a:lstStyle/>
          <a:p>
            <a:r>
              <a:rPr lang="en-CA" dirty="0" smtClean="0"/>
              <a:t>Converting </a:t>
            </a:r>
            <a:r>
              <a:rPr lang="en-CA" dirty="0"/>
              <a:t>a 12-hour time to a 24-hour time can be done:</a:t>
            </a:r>
          </a:p>
          <a:p>
            <a:pPr lvl="1"/>
            <a:r>
              <a:rPr lang="en-US" dirty="0"/>
              <a:t>When converting a time between 1:00pm and 11:59pm </a:t>
            </a:r>
            <a:r>
              <a:rPr lang="en-US" b="1" dirty="0"/>
              <a:t>ADD</a:t>
            </a:r>
            <a:r>
              <a:rPr lang="en-US" dirty="0"/>
              <a:t> 12 hours</a:t>
            </a:r>
            <a:endParaRPr lang="en-CA" dirty="0"/>
          </a:p>
          <a:p>
            <a:pPr lvl="1"/>
            <a:r>
              <a:rPr lang="en-US" dirty="0"/>
              <a:t>When converting a time between 12:00am (midnight) to 12:59am </a:t>
            </a:r>
            <a:r>
              <a:rPr lang="en-US" b="1" dirty="0"/>
              <a:t>SUBTRACT</a:t>
            </a:r>
            <a:r>
              <a:rPr lang="en-US" dirty="0"/>
              <a:t> 12 hours</a:t>
            </a:r>
            <a:endParaRPr lang="en-CA" dirty="0"/>
          </a:p>
          <a:p>
            <a:endParaRPr lang="en-CA" dirty="0"/>
          </a:p>
        </p:txBody>
      </p:sp>
    </p:spTree>
    <p:extLst>
      <p:ext uri="{BB962C8B-B14F-4D97-AF65-F5344CB8AC3E}">
        <p14:creationId xmlns:p14="http://schemas.microsoft.com/office/powerpoint/2010/main" val="2799620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a:t>
            </a:r>
            <a:endParaRPr lang="en-CA" dirty="0"/>
          </a:p>
        </p:txBody>
      </p:sp>
      <p:sp>
        <p:nvSpPr>
          <p:cNvPr id="3" name="Content Placeholder 2"/>
          <p:cNvSpPr>
            <a:spLocks noGrp="1"/>
          </p:cNvSpPr>
          <p:nvPr>
            <p:ph idx="1"/>
          </p:nvPr>
        </p:nvSpPr>
        <p:spPr/>
        <p:txBody>
          <a:bodyPr/>
          <a:lstStyle/>
          <a:p>
            <a:r>
              <a:rPr lang="en-CA" dirty="0"/>
              <a:t>Let’s practice converting 12-hour time to 24-hour time. </a:t>
            </a:r>
            <a:endParaRPr lang="en-CA" dirty="0" smtClean="0"/>
          </a:p>
          <a:p>
            <a:r>
              <a:rPr lang="en-CA" dirty="0" smtClean="0"/>
              <a:t>Complete </a:t>
            </a:r>
            <a:r>
              <a:rPr lang="en-CA" dirty="0"/>
              <a:t>the questions </a:t>
            </a:r>
            <a:r>
              <a:rPr lang="en-CA" dirty="0" smtClean="0"/>
              <a:t>on page 67 in your workbook. </a:t>
            </a:r>
            <a:endParaRPr lang="en-CA" dirty="0"/>
          </a:p>
          <a:p>
            <a:endParaRPr lang="en-CA" dirty="0"/>
          </a:p>
        </p:txBody>
      </p:sp>
      <p:pic>
        <p:nvPicPr>
          <p:cNvPr id="4" name="Picture 3"/>
          <p:cNvPicPr>
            <a:picLocks noChangeAspect="1"/>
          </p:cNvPicPr>
          <p:nvPr/>
        </p:nvPicPr>
        <p:blipFill>
          <a:blip r:embed="rId2"/>
          <a:stretch>
            <a:fillRect/>
          </a:stretch>
        </p:blipFill>
        <p:spPr>
          <a:xfrm>
            <a:off x="1949077" y="624110"/>
            <a:ext cx="640135" cy="634039"/>
          </a:xfrm>
          <a:prstGeom prst="rect">
            <a:avLst/>
          </a:prstGeom>
        </p:spPr>
      </p:pic>
    </p:spTree>
    <p:extLst>
      <p:ext uri="{BB962C8B-B14F-4D97-AF65-F5344CB8AC3E}">
        <p14:creationId xmlns:p14="http://schemas.microsoft.com/office/powerpoint/2010/main" val="697210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Skills</a:t>
            </a:r>
            <a:endParaRPr lang="en-CA" dirty="0"/>
          </a:p>
        </p:txBody>
      </p:sp>
      <p:sp>
        <p:nvSpPr>
          <p:cNvPr id="3" name="Content Placeholder 2"/>
          <p:cNvSpPr>
            <a:spLocks noGrp="1"/>
          </p:cNvSpPr>
          <p:nvPr>
            <p:ph idx="1"/>
          </p:nvPr>
        </p:nvSpPr>
        <p:spPr/>
        <p:txBody>
          <a:bodyPr/>
          <a:lstStyle/>
          <a:p>
            <a:r>
              <a:rPr lang="en-CA" dirty="0"/>
              <a:t>Organization and time management go hand in hand. </a:t>
            </a:r>
            <a:endParaRPr lang="en-CA" dirty="0" smtClean="0"/>
          </a:p>
          <a:p>
            <a:r>
              <a:rPr lang="en-CA" dirty="0" smtClean="0"/>
              <a:t>If </a:t>
            </a:r>
            <a:r>
              <a:rPr lang="en-CA" dirty="0"/>
              <a:t>you manage your time successfully, you will be more organized. </a:t>
            </a:r>
          </a:p>
          <a:p>
            <a:endParaRPr lang="en-CA" dirty="0"/>
          </a:p>
        </p:txBody>
      </p:sp>
    </p:spTree>
    <p:extLst>
      <p:ext uri="{BB962C8B-B14F-4D97-AF65-F5344CB8AC3E}">
        <p14:creationId xmlns:p14="http://schemas.microsoft.com/office/powerpoint/2010/main" val="2861990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Session </a:t>
            </a:r>
            <a:r>
              <a:rPr lang="en-CA" dirty="0"/>
              <a:t>8</a:t>
            </a:r>
          </a:p>
        </p:txBody>
      </p:sp>
      <p:sp>
        <p:nvSpPr>
          <p:cNvPr id="3" name="Content Placeholder 2"/>
          <p:cNvSpPr>
            <a:spLocks noGrp="1"/>
          </p:cNvSpPr>
          <p:nvPr>
            <p:ph idx="1"/>
          </p:nvPr>
        </p:nvSpPr>
        <p:spPr/>
        <p:txBody>
          <a:bodyPr>
            <a:normAutofit/>
          </a:bodyPr>
          <a:lstStyle/>
          <a:p>
            <a:r>
              <a:rPr lang="en-US" sz="2000" dirty="0"/>
              <a:t>In this session you will develop the following skills for success:</a:t>
            </a:r>
            <a:endParaRPr lang="en-CA" sz="2000" dirty="0"/>
          </a:p>
          <a:p>
            <a:pPr marL="0" indent="0">
              <a:buNone/>
            </a:pPr>
            <a:endParaRPr lang="en-CA" sz="2000" dirty="0"/>
          </a:p>
        </p:txBody>
      </p:sp>
      <p:graphicFrame>
        <p:nvGraphicFramePr>
          <p:cNvPr id="5" name="Table 4"/>
          <p:cNvGraphicFramePr>
            <a:graphicFrameLocks noGrp="1"/>
          </p:cNvGraphicFramePr>
          <p:nvPr>
            <p:extLst>
              <p:ext uri="{D42A27DB-BD31-4B8C-83A1-F6EECF244321}">
                <p14:modId xmlns:p14="http://schemas.microsoft.com/office/powerpoint/2010/main" val="3575457811"/>
              </p:ext>
            </p:extLst>
          </p:nvPr>
        </p:nvGraphicFramePr>
        <p:xfrm>
          <a:off x="2589212" y="2750315"/>
          <a:ext cx="7808822" cy="3389508"/>
        </p:xfrm>
        <a:graphic>
          <a:graphicData uri="http://schemas.openxmlformats.org/drawingml/2006/table">
            <a:tbl>
              <a:tblPr firstRow="1" firstCol="1" bandRow="1"/>
              <a:tblGrid>
                <a:gridCol w="1695391">
                  <a:extLst>
                    <a:ext uri="{9D8B030D-6E8A-4147-A177-3AD203B41FA5}">
                      <a16:colId xmlns:a16="http://schemas.microsoft.com/office/drawing/2014/main" val="259024835"/>
                    </a:ext>
                  </a:extLst>
                </a:gridCol>
                <a:gridCol w="6113431">
                  <a:extLst>
                    <a:ext uri="{9D8B030D-6E8A-4147-A177-3AD203B41FA5}">
                      <a16:colId xmlns:a16="http://schemas.microsoft.com/office/drawing/2014/main" val="4075885232"/>
                    </a:ext>
                  </a:extLst>
                </a:gridCol>
              </a:tblGrid>
              <a:tr h="521463">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Adaptability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learn skills to help you adjust your schedules and life to manage your time more efficiently.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826396"/>
                  </a:ext>
                </a:extLst>
              </a:tr>
              <a:tr h="521463">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Communication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communicate with your peers about time management skills.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7943496"/>
                  </a:ext>
                </a:extLst>
              </a:tr>
              <a:tr h="521463">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Creativity &amp; Innovation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brainstorm ideas for managing your time and prioritizing more effectively.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0606443"/>
                  </a:ext>
                </a:extLst>
              </a:tr>
              <a:tr h="260731">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Digital</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learn to use online calendars and time management apps.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0004534"/>
                  </a:ext>
                </a:extLst>
              </a:tr>
              <a:tr h="260731">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Numeracy</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Complete basic numeracy tasks to calculate time.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5232378"/>
                  </a:ext>
                </a:extLst>
              </a:tr>
              <a:tr h="521463">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Problem Solving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develop strategies to solve problems when faced with limited time and full schedules.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2580018"/>
                  </a:ext>
                </a:extLst>
              </a:tr>
              <a:tr h="521463">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Reading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find, read and understand information from calendars, schedules and lists.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950059"/>
                  </a:ext>
                </a:extLst>
              </a:tr>
              <a:tr h="260731">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Writing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panose="020B0604020202020204" pitchFamily="34" charset="0"/>
                          <a:ea typeface="Calibri" panose="020F0502020204030204" pitchFamily="34" charset="0"/>
                          <a:cs typeface="Times New Roman" panose="02020603050405020304" pitchFamily="18" charset="0"/>
                        </a:rPr>
                        <a:t>You will document plans and ideas for organizing your home.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359052"/>
                  </a:ext>
                </a:extLst>
              </a:tr>
            </a:tbl>
          </a:graphicData>
        </a:graphic>
      </p:graphicFrame>
    </p:spTree>
    <p:extLst>
      <p:ext uri="{BB962C8B-B14F-4D97-AF65-F5344CB8AC3E}">
        <p14:creationId xmlns:p14="http://schemas.microsoft.com/office/powerpoint/2010/main" val="3757631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Skills</a:t>
            </a:r>
            <a:endParaRPr lang="en-CA" dirty="0"/>
          </a:p>
        </p:txBody>
      </p:sp>
      <p:sp>
        <p:nvSpPr>
          <p:cNvPr id="3" name="Content Placeholder 2"/>
          <p:cNvSpPr>
            <a:spLocks noGrp="1"/>
          </p:cNvSpPr>
          <p:nvPr>
            <p:ph idx="1"/>
          </p:nvPr>
        </p:nvSpPr>
        <p:spPr/>
        <p:txBody>
          <a:bodyPr/>
          <a:lstStyle/>
          <a:p>
            <a:r>
              <a:rPr lang="en-CA" dirty="0"/>
              <a:t>Multitasking is the ability to complete more than one task at once. </a:t>
            </a:r>
            <a:endParaRPr lang="en-CA" dirty="0" smtClean="0"/>
          </a:p>
          <a:p>
            <a:r>
              <a:rPr lang="en-CA" dirty="0" smtClean="0"/>
              <a:t>This </a:t>
            </a:r>
            <a:r>
              <a:rPr lang="en-CA" dirty="0"/>
              <a:t>only works if you are completing tasks effectively. </a:t>
            </a:r>
            <a:endParaRPr lang="en-CA" dirty="0" smtClean="0"/>
          </a:p>
          <a:p>
            <a:r>
              <a:rPr lang="en-CA" dirty="0" smtClean="0"/>
              <a:t>If </a:t>
            </a:r>
            <a:r>
              <a:rPr lang="en-CA" dirty="0"/>
              <a:t>you are re-doing tasks, you need to re-organize your time. </a:t>
            </a:r>
            <a:endParaRPr lang="en-CA" dirty="0" smtClean="0"/>
          </a:p>
          <a:p>
            <a:pPr lvl="1"/>
            <a:r>
              <a:rPr lang="en-CA" dirty="0" smtClean="0"/>
              <a:t>For </a:t>
            </a:r>
            <a:r>
              <a:rPr lang="en-CA" dirty="0"/>
              <a:t>example, you can start a load of laundry and then start cooking dinner while the laundry finishes.  </a:t>
            </a:r>
          </a:p>
          <a:p>
            <a:endParaRPr lang="en-CA" dirty="0"/>
          </a:p>
        </p:txBody>
      </p:sp>
    </p:spTree>
    <p:extLst>
      <p:ext uri="{BB962C8B-B14F-4D97-AF65-F5344CB8AC3E}">
        <p14:creationId xmlns:p14="http://schemas.microsoft.com/office/powerpoint/2010/main" val="3558751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Skills</a:t>
            </a:r>
            <a:endParaRPr lang="en-CA" dirty="0"/>
          </a:p>
        </p:txBody>
      </p:sp>
      <p:sp>
        <p:nvSpPr>
          <p:cNvPr id="3" name="Content Placeholder 2"/>
          <p:cNvSpPr>
            <a:spLocks noGrp="1"/>
          </p:cNvSpPr>
          <p:nvPr>
            <p:ph idx="1"/>
          </p:nvPr>
        </p:nvSpPr>
        <p:spPr/>
        <p:txBody>
          <a:bodyPr/>
          <a:lstStyle/>
          <a:p>
            <a:r>
              <a:rPr lang="en-CA" dirty="0"/>
              <a:t>Because you are responsible for a number of tasks in each day, prioritizing your tasks is important. </a:t>
            </a:r>
            <a:endParaRPr lang="en-CA" dirty="0" smtClean="0"/>
          </a:p>
          <a:p>
            <a:r>
              <a:rPr lang="en-CA" dirty="0" smtClean="0"/>
              <a:t>When </a:t>
            </a:r>
            <a:r>
              <a:rPr lang="en-CA" dirty="0"/>
              <a:t>you prioritize, you decide what the most important tasks are, and complete those tasks first. </a:t>
            </a:r>
          </a:p>
          <a:p>
            <a:endParaRPr lang="en-CA" dirty="0"/>
          </a:p>
        </p:txBody>
      </p:sp>
    </p:spTree>
    <p:extLst>
      <p:ext uri="{BB962C8B-B14F-4D97-AF65-F5344CB8AC3E}">
        <p14:creationId xmlns:p14="http://schemas.microsoft.com/office/powerpoint/2010/main" val="575793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a:t>
            </a:r>
            <a:endParaRPr lang="en-CA" dirty="0"/>
          </a:p>
        </p:txBody>
      </p:sp>
      <p:sp>
        <p:nvSpPr>
          <p:cNvPr id="3" name="Content Placeholder 2"/>
          <p:cNvSpPr>
            <a:spLocks noGrp="1"/>
          </p:cNvSpPr>
          <p:nvPr>
            <p:ph idx="1"/>
          </p:nvPr>
        </p:nvSpPr>
        <p:spPr/>
        <p:txBody>
          <a:bodyPr/>
          <a:lstStyle/>
          <a:p>
            <a:r>
              <a:rPr lang="en-CA" dirty="0"/>
              <a:t>In the space provided </a:t>
            </a:r>
            <a:r>
              <a:rPr lang="en-CA" dirty="0" smtClean="0"/>
              <a:t>on page 68 in your workbook, </a:t>
            </a:r>
            <a:r>
              <a:rPr lang="en-CA" dirty="0"/>
              <a:t>create 2 to-do lists. </a:t>
            </a:r>
            <a:endParaRPr lang="en-CA" dirty="0" smtClean="0"/>
          </a:p>
          <a:p>
            <a:r>
              <a:rPr lang="en-CA" dirty="0" smtClean="0"/>
              <a:t>On </a:t>
            </a:r>
            <a:r>
              <a:rPr lang="en-CA" dirty="0"/>
              <a:t>the first list, write down everything you need to accomplish this week. </a:t>
            </a:r>
            <a:endParaRPr lang="en-CA" dirty="0" smtClean="0"/>
          </a:p>
          <a:p>
            <a:r>
              <a:rPr lang="en-CA" dirty="0" smtClean="0"/>
              <a:t>On </a:t>
            </a:r>
            <a:r>
              <a:rPr lang="en-CA" dirty="0"/>
              <a:t>the second list, put the tasks in order of importance, with the most important task being at the top. </a:t>
            </a:r>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1196687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CA" dirty="0"/>
              <a:t>Using a calendar is very important when managing your time. </a:t>
            </a:r>
            <a:endParaRPr lang="en-CA" dirty="0" smtClean="0"/>
          </a:p>
          <a:p>
            <a:r>
              <a:rPr lang="en-CA" dirty="0" smtClean="0"/>
              <a:t>Online </a:t>
            </a:r>
            <a:r>
              <a:rPr lang="en-CA" dirty="0"/>
              <a:t>calendars are used more often today. </a:t>
            </a:r>
            <a:endParaRPr lang="en-CA" dirty="0" smtClean="0"/>
          </a:p>
          <a:p>
            <a:r>
              <a:rPr lang="en-CA" dirty="0" smtClean="0"/>
              <a:t>Using </a:t>
            </a:r>
            <a:r>
              <a:rPr lang="en-CA" dirty="0"/>
              <a:t>online calendars allows you to set alerts and reminders so you do not forget important events or obligations. </a:t>
            </a:r>
          </a:p>
          <a:p>
            <a:endParaRPr lang="en-CA" dirty="0"/>
          </a:p>
        </p:txBody>
      </p:sp>
    </p:spTree>
    <p:extLst>
      <p:ext uri="{BB962C8B-B14F-4D97-AF65-F5344CB8AC3E}">
        <p14:creationId xmlns:p14="http://schemas.microsoft.com/office/powerpoint/2010/main" val="892663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CA" dirty="0"/>
              <a:t>You may have to schedule appointments, work shifts and special event dates on a regular basis.  </a:t>
            </a:r>
          </a:p>
          <a:p>
            <a:endParaRPr lang="en-CA" dirty="0"/>
          </a:p>
        </p:txBody>
      </p:sp>
    </p:spTree>
    <p:extLst>
      <p:ext uri="{BB962C8B-B14F-4D97-AF65-F5344CB8AC3E}">
        <p14:creationId xmlns:p14="http://schemas.microsoft.com/office/powerpoint/2010/main" val="34394096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CA" dirty="0"/>
              <a:t>When creating calendar entries or scheduling yourself for events and appointments, you may want to consider the </a:t>
            </a:r>
            <a:r>
              <a:rPr lang="en-CA" dirty="0" smtClean="0"/>
              <a:t>following…</a:t>
            </a:r>
            <a:endParaRPr lang="en-CA" dirty="0"/>
          </a:p>
          <a:p>
            <a:endParaRPr lang="en-CA" dirty="0"/>
          </a:p>
        </p:txBody>
      </p:sp>
    </p:spTree>
    <p:extLst>
      <p:ext uri="{BB962C8B-B14F-4D97-AF65-F5344CB8AC3E}">
        <p14:creationId xmlns:p14="http://schemas.microsoft.com/office/powerpoint/2010/main" val="381869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US" dirty="0"/>
              <a:t>Leave free time in between appointments or events. </a:t>
            </a:r>
            <a:endParaRPr lang="en-US" dirty="0" smtClean="0"/>
          </a:p>
          <a:p>
            <a:pPr lvl="1"/>
            <a:r>
              <a:rPr lang="en-US" dirty="0" smtClean="0"/>
              <a:t>This </a:t>
            </a:r>
            <a:r>
              <a:rPr lang="en-US" dirty="0"/>
              <a:t>way your schedule will not get backed up too much if something runs late. </a:t>
            </a:r>
            <a:endParaRPr lang="en-CA" dirty="0"/>
          </a:p>
          <a:p>
            <a:endParaRPr lang="en-CA" dirty="0"/>
          </a:p>
        </p:txBody>
      </p:sp>
    </p:spTree>
    <p:extLst>
      <p:ext uri="{BB962C8B-B14F-4D97-AF65-F5344CB8AC3E}">
        <p14:creationId xmlns:p14="http://schemas.microsoft.com/office/powerpoint/2010/main" val="20348784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US" dirty="0"/>
              <a:t>Do not overbook yourself.</a:t>
            </a:r>
            <a:endParaRPr lang="en-CA" dirty="0"/>
          </a:p>
          <a:p>
            <a:endParaRPr lang="en-CA" dirty="0"/>
          </a:p>
        </p:txBody>
      </p:sp>
    </p:spTree>
    <p:extLst>
      <p:ext uri="{BB962C8B-B14F-4D97-AF65-F5344CB8AC3E}">
        <p14:creationId xmlns:p14="http://schemas.microsoft.com/office/powerpoint/2010/main" val="14244386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Calendars / Schedules</a:t>
            </a:r>
            <a:endParaRPr lang="en-CA" dirty="0"/>
          </a:p>
        </p:txBody>
      </p:sp>
      <p:sp>
        <p:nvSpPr>
          <p:cNvPr id="3" name="Content Placeholder 2"/>
          <p:cNvSpPr>
            <a:spLocks noGrp="1"/>
          </p:cNvSpPr>
          <p:nvPr>
            <p:ph idx="1"/>
          </p:nvPr>
        </p:nvSpPr>
        <p:spPr/>
        <p:txBody>
          <a:bodyPr/>
          <a:lstStyle/>
          <a:p>
            <a:r>
              <a:rPr lang="en-US" dirty="0"/>
              <a:t>Make sure to block the appointment or event time in a calendar of some sort. </a:t>
            </a:r>
            <a:endParaRPr lang="en-US" dirty="0" smtClean="0"/>
          </a:p>
          <a:p>
            <a:r>
              <a:rPr lang="en-US" dirty="0" smtClean="0"/>
              <a:t>Include </a:t>
            </a:r>
            <a:r>
              <a:rPr lang="en-US" dirty="0"/>
              <a:t>a reminder if possible so it is not forgotten. </a:t>
            </a:r>
            <a:endParaRPr lang="en-CA" dirty="0"/>
          </a:p>
          <a:p>
            <a:endParaRPr lang="en-CA" dirty="0"/>
          </a:p>
        </p:txBody>
      </p:sp>
    </p:spTree>
    <p:extLst>
      <p:ext uri="{BB962C8B-B14F-4D97-AF65-F5344CB8AC3E}">
        <p14:creationId xmlns:p14="http://schemas.microsoft.com/office/powerpoint/2010/main" val="1251789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Scenario Practice </a:t>
            </a:r>
            <a:endParaRPr lang="en-CA" dirty="0"/>
          </a:p>
        </p:txBody>
      </p:sp>
      <p:sp>
        <p:nvSpPr>
          <p:cNvPr id="3" name="Content Placeholder 2"/>
          <p:cNvSpPr>
            <a:spLocks noGrp="1"/>
          </p:cNvSpPr>
          <p:nvPr>
            <p:ph idx="1"/>
          </p:nvPr>
        </p:nvSpPr>
        <p:spPr/>
        <p:txBody>
          <a:bodyPr/>
          <a:lstStyle/>
          <a:p>
            <a:r>
              <a:rPr lang="en-CA" dirty="0"/>
              <a:t>You are working part time at a retail establishment. Your shifts this week are Tuesday, Thursday, and Saturday from 11:00am-7:30pm. You need to help your grandmother get her groceries on Wednesday morning. You have an appointment at the bank on Friday at 2:30pm. You are also due to go to the dentist. You would like to go this week to get it over with. When is the best time to schedule your dentist appointment?  </a:t>
            </a:r>
            <a:endParaRPr lang="en-CA" dirty="0" smtClean="0"/>
          </a:p>
          <a:p>
            <a:r>
              <a:rPr lang="en-CA" dirty="0" smtClean="0"/>
              <a:t>Use </a:t>
            </a:r>
            <a:r>
              <a:rPr lang="en-CA" dirty="0"/>
              <a:t>the schedule </a:t>
            </a:r>
            <a:r>
              <a:rPr lang="en-CA" dirty="0" smtClean="0"/>
              <a:t>on page 69 in your workbook </a:t>
            </a:r>
            <a:r>
              <a:rPr lang="en-CA" dirty="0"/>
              <a:t>to help you decide. </a:t>
            </a:r>
          </a:p>
          <a:p>
            <a:endParaRPr lang="en-CA" dirty="0"/>
          </a:p>
        </p:txBody>
      </p:sp>
      <p:pic>
        <p:nvPicPr>
          <p:cNvPr id="4" name="Picture 3"/>
          <p:cNvPicPr>
            <a:picLocks noChangeAspect="1"/>
          </p:cNvPicPr>
          <p:nvPr/>
        </p:nvPicPr>
        <p:blipFill>
          <a:blip r:embed="rId2"/>
          <a:stretch>
            <a:fillRect/>
          </a:stretch>
        </p:blipFill>
        <p:spPr>
          <a:xfrm>
            <a:off x="1900304" y="624110"/>
            <a:ext cx="688908" cy="68890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65047023"/>
              </p:ext>
            </p:extLst>
          </p:nvPr>
        </p:nvGraphicFramePr>
        <p:xfrm>
          <a:off x="3156994" y="5252829"/>
          <a:ext cx="6551930" cy="782828"/>
        </p:xfrm>
        <a:graphic>
          <a:graphicData uri="http://schemas.openxmlformats.org/drawingml/2006/table">
            <a:tbl>
              <a:tblPr firstRow="1" firstCol="1" bandRow="1"/>
              <a:tblGrid>
                <a:gridCol w="935990">
                  <a:extLst>
                    <a:ext uri="{9D8B030D-6E8A-4147-A177-3AD203B41FA5}">
                      <a16:colId xmlns:a16="http://schemas.microsoft.com/office/drawing/2014/main" val="896092035"/>
                    </a:ext>
                  </a:extLst>
                </a:gridCol>
                <a:gridCol w="935990">
                  <a:extLst>
                    <a:ext uri="{9D8B030D-6E8A-4147-A177-3AD203B41FA5}">
                      <a16:colId xmlns:a16="http://schemas.microsoft.com/office/drawing/2014/main" val="932683660"/>
                    </a:ext>
                  </a:extLst>
                </a:gridCol>
                <a:gridCol w="935990">
                  <a:extLst>
                    <a:ext uri="{9D8B030D-6E8A-4147-A177-3AD203B41FA5}">
                      <a16:colId xmlns:a16="http://schemas.microsoft.com/office/drawing/2014/main" val="452074526"/>
                    </a:ext>
                  </a:extLst>
                </a:gridCol>
                <a:gridCol w="935990">
                  <a:extLst>
                    <a:ext uri="{9D8B030D-6E8A-4147-A177-3AD203B41FA5}">
                      <a16:colId xmlns:a16="http://schemas.microsoft.com/office/drawing/2014/main" val="2807942580"/>
                    </a:ext>
                  </a:extLst>
                </a:gridCol>
                <a:gridCol w="935990">
                  <a:extLst>
                    <a:ext uri="{9D8B030D-6E8A-4147-A177-3AD203B41FA5}">
                      <a16:colId xmlns:a16="http://schemas.microsoft.com/office/drawing/2014/main" val="1578293170"/>
                    </a:ext>
                  </a:extLst>
                </a:gridCol>
                <a:gridCol w="935990">
                  <a:extLst>
                    <a:ext uri="{9D8B030D-6E8A-4147-A177-3AD203B41FA5}">
                      <a16:colId xmlns:a16="http://schemas.microsoft.com/office/drawing/2014/main" val="3090154612"/>
                    </a:ext>
                  </a:extLst>
                </a:gridCol>
                <a:gridCol w="935990">
                  <a:extLst>
                    <a:ext uri="{9D8B030D-6E8A-4147-A177-3AD203B41FA5}">
                      <a16:colId xmlns:a16="http://schemas.microsoft.com/office/drawing/2014/main" val="3983212960"/>
                    </a:ext>
                  </a:extLst>
                </a:gridCol>
              </a:tblGrid>
              <a:tr h="0">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MON</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TUES</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WED</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THURS</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FRI</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SAT</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SUN</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12342520"/>
                  </a:ext>
                </a:extLst>
              </a:tr>
              <a:tr h="0">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AM: Take Grandma shopping</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Bank: 1430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dirty="0">
                          <a:effectLst/>
                          <a:latin typeface="Arial" panose="020B0604020202020204" pitchFamily="34" charset="0"/>
                          <a:ea typeface="Calibri" panose="020F0502020204030204" pitchFamily="34" charset="0"/>
                          <a:cs typeface="Times New Roman" panose="02020603050405020304" pitchFamily="18" charset="0"/>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7954252"/>
                  </a:ext>
                </a:extLst>
              </a:tr>
            </a:tbl>
          </a:graphicData>
        </a:graphic>
      </p:graphicFrame>
    </p:spTree>
    <p:extLst>
      <p:ext uri="{BB962C8B-B14F-4D97-AF65-F5344CB8AC3E}">
        <p14:creationId xmlns:p14="http://schemas.microsoft.com/office/powerpoint/2010/main" val="1783820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a:t>
            </a:r>
            <a:endParaRPr lang="en-CA" dirty="0"/>
          </a:p>
        </p:txBody>
      </p:sp>
      <p:sp>
        <p:nvSpPr>
          <p:cNvPr id="3" name="Content Placeholder 2"/>
          <p:cNvSpPr>
            <a:spLocks noGrp="1"/>
          </p:cNvSpPr>
          <p:nvPr>
            <p:ph idx="1"/>
          </p:nvPr>
        </p:nvSpPr>
        <p:spPr/>
        <p:txBody>
          <a:bodyPr>
            <a:normAutofit/>
          </a:bodyPr>
          <a:lstStyle/>
          <a:p>
            <a:r>
              <a:rPr lang="en-CA" dirty="0"/>
              <a:t>Time management is the practice of using your time effectively. </a:t>
            </a:r>
          </a:p>
          <a:p>
            <a:endParaRPr lang="en-CA" sz="2000" dirty="0"/>
          </a:p>
        </p:txBody>
      </p:sp>
    </p:spTree>
    <p:extLst>
      <p:ext uri="{BB962C8B-B14F-4D97-AF65-F5344CB8AC3E}">
        <p14:creationId xmlns:p14="http://schemas.microsoft.com/office/powerpoint/2010/main" val="2305999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Scenario Practice </a:t>
            </a:r>
            <a:endParaRPr lang="en-CA" dirty="0"/>
          </a:p>
        </p:txBody>
      </p:sp>
      <p:sp>
        <p:nvSpPr>
          <p:cNvPr id="3" name="Content Placeholder 2"/>
          <p:cNvSpPr>
            <a:spLocks noGrp="1"/>
          </p:cNvSpPr>
          <p:nvPr>
            <p:ph idx="1"/>
          </p:nvPr>
        </p:nvSpPr>
        <p:spPr/>
        <p:txBody>
          <a:bodyPr/>
          <a:lstStyle/>
          <a:p>
            <a:r>
              <a:rPr lang="en-CA" dirty="0"/>
              <a:t>Using the same scenario as above, your boss calls and asks if you can work 4:00pm-9:30pm on Friday. </a:t>
            </a:r>
            <a:endParaRPr lang="en-CA" dirty="0" smtClean="0"/>
          </a:p>
          <a:p>
            <a:r>
              <a:rPr lang="en-CA" dirty="0" smtClean="0"/>
              <a:t>Is </a:t>
            </a:r>
            <a:r>
              <a:rPr lang="en-CA" dirty="0"/>
              <a:t>this something you can fit into your schedule? </a:t>
            </a:r>
          </a:p>
          <a:p>
            <a:endParaRPr lang="en-CA" dirty="0"/>
          </a:p>
        </p:txBody>
      </p:sp>
      <p:pic>
        <p:nvPicPr>
          <p:cNvPr id="4" name="Picture 3"/>
          <p:cNvPicPr>
            <a:picLocks noChangeAspect="1"/>
          </p:cNvPicPr>
          <p:nvPr/>
        </p:nvPicPr>
        <p:blipFill>
          <a:blip r:embed="rId2"/>
          <a:stretch>
            <a:fillRect/>
          </a:stretch>
        </p:blipFill>
        <p:spPr>
          <a:xfrm>
            <a:off x="1900304" y="624110"/>
            <a:ext cx="688908" cy="688908"/>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265047023"/>
              </p:ext>
            </p:extLst>
          </p:nvPr>
        </p:nvGraphicFramePr>
        <p:xfrm>
          <a:off x="3156994" y="5252829"/>
          <a:ext cx="6551930" cy="782828"/>
        </p:xfrm>
        <a:graphic>
          <a:graphicData uri="http://schemas.openxmlformats.org/drawingml/2006/table">
            <a:tbl>
              <a:tblPr firstRow="1" firstCol="1" bandRow="1"/>
              <a:tblGrid>
                <a:gridCol w="935990">
                  <a:extLst>
                    <a:ext uri="{9D8B030D-6E8A-4147-A177-3AD203B41FA5}">
                      <a16:colId xmlns:a16="http://schemas.microsoft.com/office/drawing/2014/main" val="896092035"/>
                    </a:ext>
                  </a:extLst>
                </a:gridCol>
                <a:gridCol w="935990">
                  <a:extLst>
                    <a:ext uri="{9D8B030D-6E8A-4147-A177-3AD203B41FA5}">
                      <a16:colId xmlns:a16="http://schemas.microsoft.com/office/drawing/2014/main" val="932683660"/>
                    </a:ext>
                  </a:extLst>
                </a:gridCol>
                <a:gridCol w="935990">
                  <a:extLst>
                    <a:ext uri="{9D8B030D-6E8A-4147-A177-3AD203B41FA5}">
                      <a16:colId xmlns:a16="http://schemas.microsoft.com/office/drawing/2014/main" val="452074526"/>
                    </a:ext>
                  </a:extLst>
                </a:gridCol>
                <a:gridCol w="935990">
                  <a:extLst>
                    <a:ext uri="{9D8B030D-6E8A-4147-A177-3AD203B41FA5}">
                      <a16:colId xmlns:a16="http://schemas.microsoft.com/office/drawing/2014/main" val="2807942580"/>
                    </a:ext>
                  </a:extLst>
                </a:gridCol>
                <a:gridCol w="935990">
                  <a:extLst>
                    <a:ext uri="{9D8B030D-6E8A-4147-A177-3AD203B41FA5}">
                      <a16:colId xmlns:a16="http://schemas.microsoft.com/office/drawing/2014/main" val="1578293170"/>
                    </a:ext>
                  </a:extLst>
                </a:gridCol>
                <a:gridCol w="935990">
                  <a:extLst>
                    <a:ext uri="{9D8B030D-6E8A-4147-A177-3AD203B41FA5}">
                      <a16:colId xmlns:a16="http://schemas.microsoft.com/office/drawing/2014/main" val="3090154612"/>
                    </a:ext>
                  </a:extLst>
                </a:gridCol>
                <a:gridCol w="935990">
                  <a:extLst>
                    <a:ext uri="{9D8B030D-6E8A-4147-A177-3AD203B41FA5}">
                      <a16:colId xmlns:a16="http://schemas.microsoft.com/office/drawing/2014/main" val="3983212960"/>
                    </a:ext>
                  </a:extLst>
                </a:gridCol>
              </a:tblGrid>
              <a:tr h="0">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MON</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TUES</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WED</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THURS</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FRI</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SAT</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lnSpc>
                          <a:spcPct val="107000"/>
                        </a:lnSpc>
                        <a:spcAft>
                          <a:spcPts val="0"/>
                        </a:spcAft>
                      </a:pPr>
                      <a:r>
                        <a:rPr lang="en-CA" sz="1200" b="1">
                          <a:effectLst/>
                          <a:latin typeface="Arial" panose="020B0604020202020204" pitchFamily="34" charset="0"/>
                          <a:ea typeface="Calibri" panose="020F0502020204030204" pitchFamily="34" charset="0"/>
                          <a:cs typeface="Times New Roman" panose="02020603050405020304" pitchFamily="18" charset="0"/>
                        </a:rPr>
                        <a:t>SUN</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212342520"/>
                  </a:ext>
                </a:extLst>
              </a:tr>
              <a:tr h="0">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AM: Take Grandma shopping</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Bank: 1430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Work: </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CA" sz="1200">
                          <a:effectLst/>
                          <a:latin typeface="Arial" panose="020B0604020202020204" pitchFamily="34" charset="0"/>
                          <a:ea typeface="Calibri" panose="020F0502020204030204" pitchFamily="34" charset="0"/>
                          <a:cs typeface="Times New Roman" panose="02020603050405020304" pitchFamily="18" charset="0"/>
                        </a:rPr>
                        <a:t>1100-1930</a:t>
                      </a:r>
                      <a:endParaRPr lang="en-CA"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CA" sz="1200" dirty="0">
                          <a:effectLst/>
                          <a:latin typeface="Arial" panose="020B0604020202020204" pitchFamily="34" charset="0"/>
                          <a:ea typeface="Calibri" panose="020F0502020204030204" pitchFamily="34" charset="0"/>
                          <a:cs typeface="Times New Roman" panose="02020603050405020304" pitchFamily="18" charset="0"/>
                        </a:rPr>
                        <a:t> </a:t>
                      </a:r>
                      <a:endParaRPr lang="en-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7954252"/>
                  </a:ext>
                </a:extLst>
              </a:tr>
            </a:tbl>
          </a:graphicData>
        </a:graphic>
      </p:graphicFrame>
    </p:spTree>
    <p:extLst>
      <p:ext uri="{BB962C8B-B14F-4D97-AF65-F5344CB8AC3E}">
        <p14:creationId xmlns:p14="http://schemas.microsoft.com/office/powerpoint/2010/main" val="19499485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Online Calendars </a:t>
            </a:r>
            <a:endParaRPr lang="en-CA" dirty="0"/>
          </a:p>
        </p:txBody>
      </p:sp>
      <p:sp>
        <p:nvSpPr>
          <p:cNvPr id="3" name="Content Placeholder 2"/>
          <p:cNvSpPr>
            <a:spLocks noGrp="1"/>
          </p:cNvSpPr>
          <p:nvPr>
            <p:ph idx="1"/>
          </p:nvPr>
        </p:nvSpPr>
        <p:spPr/>
        <p:txBody>
          <a:bodyPr/>
          <a:lstStyle/>
          <a:p>
            <a:r>
              <a:rPr lang="en-CA" dirty="0"/>
              <a:t>When you have an email account, usually you have access to an online calendar with your account. </a:t>
            </a:r>
            <a:endParaRPr lang="en-CA" dirty="0" smtClean="0"/>
          </a:p>
          <a:p>
            <a:pPr lvl="1"/>
            <a:r>
              <a:rPr lang="en-CA" dirty="0" smtClean="0"/>
              <a:t>For </a:t>
            </a:r>
            <a:r>
              <a:rPr lang="en-CA" dirty="0"/>
              <a:t>example, if you have a Gmail account, you can use Google Calendars, or if you have an Outlook account, you have access to an Outlook calendar. </a:t>
            </a:r>
          </a:p>
        </p:txBody>
      </p:sp>
    </p:spTree>
    <p:extLst>
      <p:ext uri="{BB962C8B-B14F-4D97-AF65-F5344CB8AC3E}">
        <p14:creationId xmlns:p14="http://schemas.microsoft.com/office/powerpoint/2010/main" val="1441260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Online Calendars </a:t>
            </a:r>
            <a:endParaRPr lang="en-CA" dirty="0"/>
          </a:p>
        </p:txBody>
      </p:sp>
      <p:sp>
        <p:nvSpPr>
          <p:cNvPr id="3" name="Content Placeholder 2"/>
          <p:cNvSpPr>
            <a:spLocks noGrp="1"/>
          </p:cNvSpPr>
          <p:nvPr>
            <p:ph idx="1"/>
          </p:nvPr>
        </p:nvSpPr>
        <p:spPr/>
        <p:txBody>
          <a:bodyPr/>
          <a:lstStyle/>
          <a:p>
            <a:r>
              <a:rPr lang="en-CA" dirty="0"/>
              <a:t>These calendars have many useful features, including the ability to share your calendar with others, such as other members of your household. </a:t>
            </a:r>
            <a:endParaRPr lang="en-CA" dirty="0" smtClean="0"/>
          </a:p>
          <a:p>
            <a:r>
              <a:rPr lang="en-CA" dirty="0" smtClean="0"/>
              <a:t>You </a:t>
            </a:r>
            <a:r>
              <a:rPr lang="en-CA" dirty="0"/>
              <a:t>can also access your calendar from any computer or mobile device. </a:t>
            </a:r>
          </a:p>
        </p:txBody>
      </p:sp>
    </p:spTree>
    <p:extLst>
      <p:ext uri="{BB962C8B-B14F-4D97-AF65-F5344CB8AC3E}">
        <p14:creationId xmlns:p14="http://schemas.microsoft.com/office/powerpoint/2010/main" val="2544572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To access a Google calendar, you will need to be logged into your Google account. </a:t>
            </a:r>
            <a:endParaRPr lang="en-CA" dirty="0" smtClean="0"/>
          </a:p>
          <a:p>
            <a:r>
              <a:rPr lang="en-CA" dirty="0" smtClean="0"/>
              <a:t>Once </a:t>
            </a:r>
            <a:r>
              <a:rPr lang="en-CA" dirty="0"/>
              <a:t>you are logged in, click the menu button in the top right corner of your browser window and select the calendar icon. </a:t>
            </a:r>
          </a:p>
          <a:p>
            <a:endParaRPr lang="en-CA" dirty="0"/>
          </a:p>
        </p:txBody>
      </p:sp>
      <p:pic>
        <p:nvPicPr>
          <p:cNvPr id="4" name="Picture 3"/>
          <p:cNvPicPr>
            <a:picLocks noChangeAspect="1"/>
          </p:cNvPicPr>
          <p:nvPr/>
        </p:nvPicPr>
        <p:blipFill>
          <a:blip r:embed="rId2"/>
          <a:stretch>
            <a:fillRect/>
          </a:stretch>
        </p:blipFill>
        <p:spPr>
          <a:xfrm>
            <a:off x="5489826" y="3930098"/>
            <a:ext cx="1316850" cy="1871634"/>
          </a:xfrm>
          <a:prstGeom prst="rect">
            <a:avLst/>
          </a:prstGeom>
        </p:spPr>
      </p:pic>
    </p:spTree>
    <p:extLst>
      <p:ext uri="{BB962C8B-B14F-4D97-AF65-F5344CB8AC3E}">
        <p14:creationId xmlns:p14="http://schemas.microsoft.com/office/powerpoint/2010/main" val="38201898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Once in your calendar, you have the ability to change the view. </a:t>
            </a:r>
            <a:endParaRPr lang="en-CA" dirty="0" smtClean="0"/>
          </a:p>
          <a:p>
            <a:r>
              <a:rPr lang="en-CA" dirty="0" smtClean="0"/>
              <a:t>You </a:t>
            </a:r>
            <a:r>
              <a:rPr lang="en-CA" dirty="0"/>
              <a:t>can choose to see a single day, week, or month. </a:t>
            </a:r>
            <a:endParaRPr lang="en-CA" dirty="0" smtClean="0"/>
          </a:p>
          <a:p>
            <a:r>
              <a:rPr lang="en-CA" dirty="0" smtClean="0"/>
              <a:t>To </a:t>
            </a:r>
            <a:r>
              <a:rPr lang="en-CA" dirty="0"/>
              <a:t>change the view, click on the button at the top right of your screen that indicates a current view. </a:t>
            </a:r>
            <a:endParaRPr lang="en-CA" dirty="0" smtClean="0"/>
          </a:p>
          <a:p>
            <a:r>
              <a:rPr lang="en-CA" dirty="0" smtClean="0"/>
              <a:t>A </a:t>
            </a:r>
            <a:r>
              <a:rPr lang="en-CA" dirty="0"/>
              <a:t>drop down menu will appear. </a:t>
            </a:r>
            <a:endParaRPr lang="en-CA" dirty="0" smtClean="0"/>
          </a:p>
          <a:p>
            <a:r>
              <a:rPr lang="en-CA" dirty="0" smtClean="0"/>
              <a:t>Select </a:t>
            </a:r>
            <a:r>
              <a:rPr lang="en-CA" dirty="0"/>
              <a:t>the view you would like. </a:t>
            </a:r>
          </a:p>
          <a:p>
            <a:endParaRPr lang="en-CA" dirty="0"/>
          </a:p>
        </p:txBody>
      </p:sp>
    </p:spTree>
    <p:extLst>
      <p:ext uri="{BB962C8B-B14F-4D97-AF65-F5344CB8AC3E}">
        <p14:creationId xmlns:p14="http://schemas.microsoft.com/office/powerpoint/2010/main" val="28564337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Each item on your calendar is called an event. </a:t>
            </a:r>
            <a:endParaRPr lang="en-CA" dirty="0" smtClean="0"/>
          </a:p>
          <a:p>
            <a:r>
              <a:rPr lang="en-CA" dirty="0" smtClean="0"/>
              <a:t>You </a:t>
            </a:r>
            <a:r>
              <a:rPr lang="en-CA" dirty="0"/>
              <a:t>can add new events by clicking on a blank space on a specific date. </a:t>
            </a:r>
            <a:endParaRPr lang="en-CA" dirty="0" smtClean="0"/>
          </a:p>
          <a:p>
            <a:r>
              <a:rPr lang="en-CA" dirty="0" smtClean="0"/>
              <a:t>A </a:t>
            </a:r>
            <a:r>
              <a:rPr lang="en-CA" dirty="0"/>
              <a:t>small box will appear. </a:t>
            </a:r>
            <a:endParaRPr lang="en-CA" dirty="0" smtClean="0"/>
          </a:p>
          <a:p>
            <a:r>
              <a:rPr lang="en-CA" dirty="0" smtClean="0"/>
              <a:t>You </a:t>
            </a:r>
            <a:r>
              <a:rPr lang="en-CA" dirty="0"/>
              <a:t>can either type basic information in this box, then click save. </a:t>
            </a:r>
            <a:endParaRPr lang="en-CA" dirty="0" smtClean="0"/>
          </a:p>
          <a:p>
            <a:r>
              <a:rPr lang="en-CA" dirty="0" smtClean="0"/>
              <a:t>Alternatively</a:t>
            </a:r>
            <a:r>
              <a:rPr lang="en-CA" dirty="0"/>
              <a:t>, you can click on “more options” to enter more details before saving the event. </a:t>
            </a:r>
          </a:p>
          <a:p>
            <a:endParaRPr lang="en-CA" dirty="0"/>
          </a:p>
        </p:txBody>
      </p:sp>
    </p:spTree>
    <p:extLst>
      <p:ext uri="{BB962C8B-B14F-4D97-AF65-F5344CB8AC3E}">
        <p14:creationId xmlns:p14="http://schemas.microsoft.com/office/powerpoint/2010/main" val="36777893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Before saving your new event, you can add notifications so that you will receive a reminder before the event occurs. </a:t>
            </a:r>
          </a:p>
          <a:p>
            <a:endParaRPr lang="en-CA" dirty="0"/>
          </a:p>
        </p:txBody>
      </p:sp>
    </p:spTree>
    <p:extLst>
      <p:ext uri="{BB962C8B-B14F-4D97-AF65-F5344CB8AC3E}">
        <p14:creationId xmlns:p14="http://schemas.microsoft.com/office/powerpoint/2010/main" val="32558407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You can create separate calendars to help you organize events or appointments for specific people. </a:t>
            </a:r>
            <a:endParaRPr lang="en-CA" dirty="0" smtClean="0"/>
          </a:p>
          <a:p>
            <a:pPr lvl="1"/>
            <a:r>
              <a:rPr lang="en-CA" dirty="0" smtClean="0"/>
              <a:t>For </a:t>
            </a:r>
            <a:r>
              <a:rPr lang="en-CA" dirty="0"/>
              <a:t>example, if you are a mom of 2 and your children have multiple activities and events, you can create a calendar for each of them. </a:t>
            </a:r>
            <a:endParaRPr lang="en-CA" dirty="0" smtClean="0"/>
          </a:p>
          <a:p>
            <a:pPr lvl="1"/>
            <a:r>
              <a:rPr lang="en-CA" dirty="0" smtClean="0"/>
              <a:t>If </a:t>
            </a:r>
            <a:r>
              <a:rPr lang="en-CA" dirty="0"/>
              <a:t>they are old enough, you can share that calendar with them so they can add events as well. </a:t>
            </a:r>
          </a:p>
          <a:p>
            <a:endParaRPr lang="en-CA" dirty="0"/>
          </a:p>
        </p:txBody>
      </p:sp>
    </p:spTree>
    <p:extLst>
      <p:ext uri="{BB962C8B-B14F-4D97-AF65-F5344CB8AC3E}">
        <p14:creationId xmlns:p14="http://schemas.microsoft.com/office/powerpoint/2010/main" val="22765693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dirty="0"/>
              <a:t>To create a new calendar, click on the plus sign to the right of “other calendars”. </a:t>
            </a:r>
            <a:endParaRPr lang="en-CA" dirty="0" smtClean="0"/>
          </a:p>
          <a:p>
            <a:r>
              <a:rPr lang="en-CA" dirty="0" smtClean="0"/>
              <a:t>Then </a:t>
            </a:r>
            <a:r>
              <a:rPr lang="en-CA" dirty="0"/>
              <a:t>click “create new calendar”. </a:t>
            </a:r>
            <a:endParaRPr lang="en-CA" dirty="0" smtClean="0"/>
          </a:p>
          <a:p>
            <a:r>
              <a:rPr lang="en-CA" dirty="0" smtClean="0"/>
              <a:t>A </a:t>
            </a:r>
            <a:r>
              <a:rPr lang="en-CA" dirty="0"/>
              <a:t>form will appear similar to creating a new event. </a:t>
            </a:r>
            <a:endParaRPr lang="en-CA" dirty="0" smtClean="0"/>
          </a:p>
          <a:p>
            <a:r>
              <a:rPr lang="en-CA" dirty="0" smtClean="0"/>
              <a:t>You </a:t>
            </a:r>
            <a:r>
              <a:rPr lang="en-CA" dirty="0"/>
              <a:t>can now choose the name of the calendar, and sharing settings if you wish. </a:t>
            </a:r>
            <a:endParaRPr lang="en-CA" dirty="0" smtClean="0"/>
          </a:p>
          <a:p>
            <a:r>
              <a:rPr lang="en-CA" dirty="0" smtClean="0"/>
              <a:t>Once </a:t>
            </a:r>
            <a:r>
              <a:rPr lang="en-CA" dirty="0"/>
              <a:t>the calendar has been created, you can start adding events to it. </a:t>
            </a:r>
          </a:p>
          <a:p>
            <a:endParaRPr lang="en-CA" dirty="0"/>
          </a:p>
        </p:txBody>
      </p:sp>
    </p:spTree>
    <p:extLst>
      <p:ext uri="{BB962C8B-B14F-4D97-AF65-F5344CB8AC3E}">
        <p14:creationId xmlns:p14="http://schemas.microsoft.com/office/powerpoint/2010/main" val="6184785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Google Calendars </a:t>
            </a:r>
            <a:endParaRPr lang="en-CA" dirty="0"/>
          </a:p>
        </p:txBody>
      </p:sp>
      <p:sp>
        <p:nvSpPr>
          <p:cNvPr id="3" name="Content Placeholder 2"/>
          <p:cNvSpPr>
            <a:spLocks noGrp="1"/>
          </p:cNvSpPr>
          <p:nvPr>
            <p:ph idx="1"/>
          </p:nvPr>
        </p:nvSpPr>
        <p:spPr/>
        <p:txBody>
          <a:bodyPr/>
          <a:lstStyle/>
          <a:p>
            <a:r>
              <a:rPr lang="en-CA" b="1" dirty="0"/>
              <a:t> </a:t>
            </a:r>
            <a:r>
              <a:rPr lang="en-CA" dirty="0" smtClean="0"/>
              <a:t>If </a:t>
            </a:r>
            <a:r>
              <a:rPr lang="en-CA" dirty="0"/>
              <a:t>you would like to share an existing calendar with someone, simply click on “settings”, then “sharing”. </a:t>
            </a:r>
            <a:endParaRPr lang="en-CA" dirty="0" smtClean="0"/>
          </a:p>
          <a:p>
            <a:r>
              <a:rPr lang="en-CA" dirty="0" smtClean="0"/>
              <a:t>You </a:t>
            </a:r>
            <a:r>
              <a:rPr lang="en-CA" dirty="0"/>
              <a:t>can then send an invitation to share your calendar to someone else. </a:t>
            </a:r>
          </a:p>
          <a:p>
            <a:endParaRPr lang="en-CA" dirty="0"/>
          </a:p>
        </p:txBody>
      </p:sp>
    </p:spTree>
    <p:extLst>
      <p:ext uri="{BB962C8B-B14F-4D97-AF65-F5344CB8AC3E}">
        <p14:creationId xmlns:p14="http://schemas.microsoft.com/office/powerpoint/2010/main" val="3103591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a:t>
            </a:r>
            <a:endParaRPr lang="en-CA" dirty="0"/>
          </a:p>
        </p:txBody>
      </p:sp>
      <p:sp>
        <p:nvSpPr>
          <p:cNvPr id="3" name="Content Placeholder 2"/>
          <p:cNvSpPr>
            <a:spLocks noGrp="1"/>
          </p:cNvSpPr>
          <p:nvPr>
            <p:ph idx="1"/>
          </p:nvPr>
        </p:nvSpPr>
        <p:spPr/>
        <p:txBody>
          <a:bodyPr>
            <a:normAutofit/>
          </a:bodyPr>
          <a:lstStyle/>
          <a:p>
            <a:r>
              <a:rPr lang="en-CA" dirty="0"/>
              <a:t>Many people struggle with organization and time management skills. </a:t>
            </a:r>
            <a:endParaRPr lang="en-CA" sz="2000" dirty="0"/>
          </a:p>
        </p:txBody>
      </p:sp>
    </p:spTree>
    <p:extLst>
      <p:ext uri="{BB962C8B-B14F-4D97-AF65-F5344CB8AC3E}">
        <p14:creationId xmlns:p14="http://schemas.microsoft.com/office/powerpoint/2010/main" val="1339055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If you have an Outlook or Hotmail account, you have access to Microsoft Office Calendars. </a:t>
            </a:r>
            <a:endParaRPr lang="en-CA" dirty="0" smtClean="0"/>
          </a:p>
          <a:p>
            <a:r>
              <a:rPr lang="en-CA" dirty="0" smtClean="0"/>
              <a:t>To </a:t>
            </a:r>
            <a:r>
              <a:rPr lang="en-CA" dirty="0"/>
              <a:t>access your calendar, log into your Microsoft Office account. </a:t>
            </a:r>
            <a:endParaRPr lang="en-CA" dirty="0" smtClean="0"/>
          </a:p>
          <a:p>
            <a:r>
              <a:rPr lang="en-CA" dirty="0" smtClean="0"/>
              <a:t>Once </a:t>
            </a:r>
            <a:r>
              <a:rPr lang="en-CA" dirty="0"/>
              <a:t>you are logged in, you can click on the calendar icon on the left side of the window. </a:t>
            </a:r>
          </a:p>
          <a:p>
            <a:endParaRPr lang="en-CA" dirty="0"/>
          </a:p>
        </p:txBody>
      </p:sp>
    </p:spTree>
    <p:extLst>
      <p:ext uri="{BB962C8B-B14F-4D97-AF65-F5344CB8AC3E}">
        <p14:creationId xmlns:p14="http://schemas.microsoft.com/office/powerpoint/2010/main" val="24521117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 </a:t>
            </a:r>
            <a:r>
              <a:rPr lang="en-CA" dirty="0" smtClean="0"/>
              <a:t>You </a:t>
            </a:r>
            <a:r>
              <a:rPr lang="en-CA" dirty="0"/>
              <a:t>can change the view by choosing the option of your choice along the top of your window. </a:t>
            </a:r>
          </a:p>
          <a:p>
            <a:endParaRPr lang="en-CA" dirty="0"/>
          </a:p>
        </p:txBody>
      </p:sp>
    </p:spTree>
    <p:extLst>
      <p:ext uri="{BB962C8B-B14F-4D97-AF65-F5344CB8AC3E}">
        <p14:creationId xmlns:p14="http://schemas.microsoft.com/office/powerpoint/2010/main" val="3555306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To create a new event, click on the “new event” icon in the top left corner. </a:t>
            </a:r>
          </a:p>
          <a:p>
            <a:endParaRPr lang="en-CA" dirty="0"/>
          </a:p>
        </p:txBody>
      </p:sp>
    </p:spTree>
    <p:extLst>
      <p:ext uri="{BB962C8B-B14F-4D97-AF65-F5344CB8AC3E}">
        <p14:creationId xmlns:p14="http://schemas.microsoft.com/office/powerpoint/2010/main" val="14878299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A box will pop up allowing you to add details about the event. </a:t>
            </a:r>
            <a:endParaRPr lang="en-CA" dirty="0" smtClean="0"/>
          </a:p>
          <a:p>
            <a:r>
              <a:rPr lang="en-CA" dirty="0" smtClean="0"/>
              <a:t>You </a:t>
            </a:r>
            <a:r>
              <a:rPr lang="en-CA" dirty="0"/>
              <a:t>can add notifications, you can share the event with others and you can make the event an ongoing or repeating event. </a:t>
            </a:r>
            <a:endParaRPr lang="en-CA" dirty="0" smtClean="0"/>
          </a:p>
          <a:p>
            <a:r>
              <a:rPr lang="en-CA" dirty="0" smtClean="0"/>
              <a:t>When </a:t>
            </a:r>
            <a:r>
              <a:rPr lang="en-CA" dirty="0"/>
              <a:t>you have added all necessary details, click “save”. </a:t>
            </a:r>
          </a:p>
          <a:p>
            <a:endParaRPr lang="en-CA" dirty="0"/>
          </a:p>
        </p:txBody>
      </p:sp>
    </p:spTree>
    <p:extLst>
      <p:ext uri="{BB962C8B-B14F-4D97-AF65-F5344CB8AC3E}">
        <p14:creationId xmlns:p14="http://schemas.microsoft.com/office/powerpoint/2010/main" val="7242496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If you would like to share your entire calendar with someone else, click on the “share” icon along the top of your calendar window. </a:t>
            </a:r>
          </a:p>
          <a:p>
            <a:endParaRPr lang="en-CA" dirty="0"/>
          </a:p>
        </p:txBody>
      </p:sp>
    </p:spTree>
    <p:extLst>
      <p:ext uri="{BB962C8B-B14F-4D97-AF65-F5344CB8AC3E}">
        <p14:creationId xmlns:p14="http://schemas.microsoft.com/office/powerpoint/2010/main" val="31771556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MS Office Calendar </a:t>
            </a:r>
            <a:endParaRPr lang="en-CA" dirty="0"/>
          </a:p>
        </p:txBody>
      </p:sp>
      <p:sp>
        <p:nvSpPr>
          <p:cNvPr id="3" name="Content Placeholder 2"/>
          <p:cNvSpPr>
            <a:spLocks noGrp="1"/>
          </p:cNvSpPr>
          <p:nvPr>
            <p:ph idx="1"/>
          </p:nvPr>
        </p:nvSpPr>
        <p:spPr/>
        <p:txBody>
          <a:bodyPr/>
          <a:lstStyle/>
          <a:p>
            <a:r>
              <a:rPr lang="en-CA" dirty="0"/>
              <a:t>If you would like to create multiple calendars, you can click on the “add calendar” button on the left side of your calendar window. </a:t>
            </a:r>
            <a:endParaRPr lang="en-CA" dirty="0" smtClean="0"/>
          </a:p>
          <a:p>
            <a:r>
              <a:rPr lang="en-CA" dirty="0" smtClean="0"/>
              <a:t>A </a:t>
            </a:r>
            <a:r>
              <a:rPr lang="en-CA" dirty="0"/>
              <a:t>box will pop up with additional options. </a:t>
            </a:r>
            <a:endParaRPr lang="en-CA" dirty="0" smtClean="0"/>
          </a:p>
          <a:p>
            <a:r>
              <a:rPr lang="en-CA" dirty="0" smtClean="0"/>
              <a:t>You </a:t>
            </a:r>
            <a:r>
              <a:rPr lang="en-CA" dirty="0"/>
              <a:t>then click on, “create blank calendar”. </a:t>
            </a:r>
            <a:endParaRPr lang="en-CA" dirty="0" smtClean="0"/>
          </a:p>
          <a:p>
            <a:r>
              <a:rPr lang="en-CA" dirty="0" smtClean="0"/>
              <a:t>Once </a:t>
            </a:r>
            <a:r>
              <a:rPr lang="en-CA" dirty="0"/>
              <a:t>you have chosen a calendar name, you can click on “save”. </a:t>
            </a:r>
          </a:p>
          <a:p>
            <a:endParaRPr lang="en-CA" dirty="0"/>
          </a:p>
        </p:txBody>
      </p:sp>
    </p:spTree>
    <p:extLst>
      <p:ext uri="{BB962C8B-B14F-4D97-AF65-F5344CB8AC3E}">
        <p14:creationId xmlns:p14="http://schemas.microsoft.com/office/powerpoint/2010/main" val="1287972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a:t>
            </a:r>
            <a:endParaRPr lang="en-CA" dirty="0"/>
          </a:p>
        </p:txBody>
      </p:sp>
      <p:sp>
        <p:nvSpPr>
          <p:cNvPr id="3" name="Content Placeholder 2"/>
          <p:cNvSpPr>
            <a:spLocks noGrp="1"/>
          </p:cNvSpPr>
          <p:nvPr>
            <p:ph idx="1"/>
          </p:nvPr>
        </p:nvSpPr>
        <p:spPr/>
        <p:txBody>
          <a:bodyPr/>
          <a:lstStyle/>
          <a:p>
            <a:r>
              <a:rPr lang="en-CA" dirty="0"/>
              <a:t>Log in to your Google or Microsoft Outlook account. </a:t>
            </a:r>
            <a:endParaRPr lang="en-CA" dirty="0" smtClean="0"/>
          </a:p>
          <a:p>
            <a:r>
              <a:rPr lang="en-CA" dirty="0" smtClean="0"/>
              <a:t>Open </a:t>
            </a:r>
            <a:r>
              <a:rPr lang="en-CA" dirty="0"/>
              <a:t>the calendar feature. </a:t>
            </a:r>
            <a:endParaRPr lang="en-CA" dirty="0" smtClean="0"/>
          </a:p>
          <a:p>
            <a:r>
              <a:rPr lang="en-CA" dirty="0" smtClean="0"/>
              <a:t>Complete </a:t>
            </a:r>
            <a:r>
              <a:rPr lang="en-CA" dirty="0"/>
              <a:t>the following </a:t>
            </a:r>
            <a:r>
              <a:rPr lang="en-CA" dirty="0" smtClean="0"/>
              <a:t>tasks: </a:t>
            </a:r>
            <a:endParaRPr lang="en-CA" sz="1800" dirty="0"/>
          </a:p>
          <a:p>
            <a:pPr lvl="1"/>
            <a:r>
              <a:rPr lang="en-US" dirty="0"/>
              <a:t>Add 2 events to your calendar. </a:t>
            </a:r>
            <a:endParaRPr lang="en-CA" sz="1600" dirty="0"/>
          </a:p>
          <a:p>
            <a:pPr lvl="1"/>
            <a:r>
              <a:rPr lang="en-US" dirty="0"/>
              <a:t>Share one event with your facilitator. </a:t>
            </a:r>
            <a:endParaRPr lang="en-CA" sz="1600" dirty="0"/>
          </a:p>
          <a:p>
            <a:pPr lvl="1"/>
            <a:r>
              <a:rPr lang="en-US" dirty="0"/>
              <a:t>Create a new calendar called “Get Set for Budgeting”</a:t>
            </a:r>
            <a:endParaRPr lang="en-CA" sz="1600" dirty="0"/>
          </a:p>
          <a:p>
            <a:pPr lvl="2"/>
            <a:r>
              <a:rPr lang="en-US" dirty="0"/>
              <a:t>Share this new calendar with your facilitator</a:t>
            </a:r>
            <a:endParaRPr lang="en-CA" sz="1400" dirty="0"/>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11373792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28</a:t>
            </a:r>
            <a:endParaRPr lang="en-CA" dirty="0"/>
          </a:p>
        </p:txBody>
      </p:sp>
      <p:sp>
        <p:nvSpPr>
          <p:cNvPr id="3" name="Content Placeholder 2"/>
          <p:cNvSpPr>
            <a:spLocks noGrp="1"/>
          </p:cNvSpPr>
          <p:nvPr>
            <p:ph idx="1"/>
          </p:nvPr>
        </p:nvSpPr>
        <p:spPr/>
        <p:txBody>
          <a:bodyPr/>
          <a:lstStyle/>
          <a:p>
            <a:r>
              <a:rPr lang="en-CA" dirty="0"/>
              <a:t>You have now practiced many time management skills. </a:t>
            </a:r>
            <a:endParaRPr lang="en-CA" dirty="0" smtClean="0"/>
          </a:p>
          <a:p>
            <a:r>
              <a:rPr lang="en-CA" dirty="0" smtClean="0"/>
              <a:t>Complete </a:t>
            </a:r>
            <a:r>
              <a:rPr lang="en-CA" dirty="0"/>
              <a:t>milestone 28: Create and organize a to-do list. </a:t>
            </a:r>
            <a:endParaRPr lang="en-CA" dirty="0" smtClean="0"/>
          </a:p>
          <a:p>
            <a:r>
              <a:rPr lang="en-CA" dirty="0" smtClean="0"/>
              <a:t>Successfully </a:t>
            </a:r>
            <a:r>
              <a:rPr lang="en-CA" dirty="0"/>
              <a:t>completing this milestone will confirm your ability to manage your time effectively.  </a:t>
            </a:r>
          </a:p>
          <a:p>
            <a:endParaRPr lang="en-CA" dirty="0"/>
          </a:p>
        </p:txBody>
      </p:sp>
      <p:pic>
        <p:nvPicPr>
          <p:cNvPr id="4" name="Picture 3"/>
          <p:cNvPicPr>
            <a:picLocks noChangeAspect="1"/>
          </p:cNvPicPr>
          <p:nvPr/>
        </p:nvPicPr>
        <p:blipFill>
          <a:blip r:embed="rId2"/>
          <a:stretch>
            <a:fillRect/>
          </a:stretch>
        </p:blipFill>
        <p:spPr>
          <a:xfrm>
            <a:off x="9855414" y="359550"/>
            <a:ext cx="1106500" cy="1106500"/>
          </a:xfrm>
          <a:prstGeom prst="rect">
            <a:avLst/>
          </a:prstGeom>
        </p:spPr>
      </p:pic>
    </p:spTree>
    <p:extLst>
      <p:ext uri="{BB962C8B-B14F-4D97-AF65-F5344CB8AC3E}">
        <p14:creationId xmlns:p14="http://schemas.microsoft.com/office/powerpoint/2010/main" val="18657728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28</a:t>
            </a:r>
            <a:endParaRPr lang="en-CA" dirty="0"/>
          </a:p>
        </p:txBody>
      </p:sp>
      <p:sp>
        <p:nvSpPr>
          <p:cNvPr id="3" name="Content Placeholder 2"/>
          <p:cNvSpPr>
            <a:spLocks noGrp="1"/>
          </p:cNvSpPr>
          <p:nvPr>
            <p:ph idx="1"/>
          </p:nvPr>
        </p:nvSpPr>
        <p:spPr/>
        <p:txBody>
          <a:bodyPr/>
          <a:lstStyle/>
          <a:p>
            <a:r>
              <a:rPr lang="en-CA" dirty="0"/>
              <a:t>Your task is to make a list of things you would like to get done over the next few days or week. </a:t>
            </a:r>
            <a:endParaRPr lang="en-CA" dirty="0" smtClean="0"/>
          </a:p>
          <a:p>
            <a:r>
              <a:rPr lang="en-CA" dirty="0" smtClean="0"/>
              <a:t>You </a:t>
            </a:r>
            <a:r>
              <a:rPr lang="en-CA" dirty="0"/>
              <a:t>will then sort the list, prioritize and re-write the list in order of importance. </a:t>
            </a:r>
            <a:endParaRPr lang="en-CA" dirty="0" smtClean="0"/>
          </a:p>
          <a:p>
            <a:r>
              <a:rPr lang="en-CA" dirty="0" smtClean="0"/>
              <a:t>Make </a:t>
            </a:r>
            <a:r>
              <a:rPr lang="en-CA" dirty="0"/>
              <a:t>sure to include a title or heading in part B.  </a:t>
            </a:r>
          </a:p>
          <a:p>
            <a:endParaRPr lang="en-CA" dirty="0"/>
          </a:p>
        </p:txBody>
      </p:sp>
      <p:pic>
        <p:nvPicPr>
          <p:cNvPr id="4" name="Picture 3"/>
          <p:cNvPicPr>
            <a:picLocks noChangeAspect="1"/>
          </p:cNvPicPr>
          <p:nvPr/>
        </p:nvPicPr>
        <p:blipFill>
          <a:blip r:embed="rId2"/>
          <a:stretch>
            <a:fillRect/>
          </a:stretch>
        </p:blipFill>
        <p:spPr>
          <a:xfrm>
            <a:off x="9855414" y="359550"/>
            <a:ext cx="1106500" cy="1106500"/>
          </a:xfrm>
          <a:prstGeom prst="rect">
            <a:avLst/>
          </a:prstGeom>
        </p:spPr>
      </p:pic>
    </p:spTree>
    <p:extLst>
      <p:ext uri="{BB962C8B-B14F-4D97-AF65-F5344CB8AC3E}">
        <p14:creationId xmlns:p14="http://schemas.microsoft.com/office/powerpoint/2010/main" val="5162201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28</a:t>
            </a:r>
            <a:endParaRPr lang="en-CA" dirty="0"/>
          </a:p>
        </p:txBody>
      </p:sp>
      <p:sp>
        <p:nvSpPr>
          <p:cNvPr id="3" name="Content Placeholder 2"/>
          <p:cNvSpPr>
            <a:spLocks noGrp="1"/>
          </p:cNvSpPr>
          <p:nvPr>
            <p:ph idx="1"/>
          </p:nvPr>
        </p:nvSpPr>
        <p:spPr/>
        <p:txBody>
          <a:bodyPr/>
          <a:lstStyle/>
          <a:p>
            <a:r>
              <a:rPr lang="en-CA" dirty="0"/>
              <a:t>When you have completed the activity, make sure your name and today’s date are on all required pages and hand the complete milestone to your facilitator.</a:t>
            </a:r>
          </a:p>
          <a:p>
            <a:endParaRPr lang="en-CA" dirty="0"/>
          </a:p>
        </p:txBody>
      </p:sp>
      <p:pic>
        <p:nvPicPr>
          <p:cNvPr id="4" name="Picture 3"/>
          <p:cNvPicPr>
            <a:picLocks noChangeAspect="1"/>
          </p:cNvPicPr>
          <p:nvPr/>
        </p:nvPicPr>
        <p:blipFill>
          <a:blip r:embed="rId2"/>
          <a:stretch>
            <a:fillRect/>
          </a:stretch>
        </p:blipFill>
        <p:spPr>
          <a:xfrm>
            <a:off x="9855414" y="359550"/>
            <a:ext cx="1106500" cy="1106500"/>
          </a:xfrm>
          <a:prstGeom prst="rect">
            <a:avLst/>
          </a:prstGeom>
        </p:spPr>
      </p:pic>
    </p:spTree>
    <p:extLst>
      <p:ext uri="{BB962C8B-B14F-4D97-AF65-F5344CB8AC3E}">
        <p14:creationId xmlns:p14="http://schemas.microsoft.com/office/powerpoint/2010/main" val="484535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Time Management </a:t>
            </a:r>
            <a:endParaRPr lang="en-CA" dirty="0"/>
          </a:p>
        </p:txBody>
      </p:sp>
      <p:sp>
        <p:nvSpPr>
          <p:cNvPr id="3" name="Content Placeholder 2"/>
          <p:cNvSpPr>
            <a:spLocks noGrp="1"/>
          </p:cNvSpPr>
          <p:nvPr>
            <p:ph idx="1"/>
          </p:nvPr>
        </p:nvSpPr>
        <p:spPr/>
        <p:txBody>
          <a:bodyPr>
            <a:normAutofit fontScale="92500" lnSpcReduction="10000"/>
          </a:bodyPr>
          <a:lstStyle/>
          <a:p>
            <a:r>
              <a:rPr lang="en-CA" dirty="0"/>
              <a:t>Your ability to organize and manage your time is important for many reasons:</a:t>
            </a:r>
          </a:p>
          <a:p>
            <a:pPr lvl="1"/>
            <a:r>
              <a:rPr lang="en-US" dirty="0"/>
              <a:t>You will get more done</a:t>
            </a:r>
            <a:endParaRPr lang="en-CA" dirty="0"/>
          </a:p>
          <a:p>
            <a:pPr lvl="1"/>
            <a:r>
              <a:rPr lang="en-US" dirty="0"/>
              <a:t>Your life will be more balanced</a:t>
            </a:r>
            <a:endParaRPr lang="en-CA" dirty="0"/>
          </a:p>
          <a:p>
            <a:pPr lvl="1"/>
            <a:r>
              <a:rPr lang="en-US" dirty="0"/>
              <a:t>You will be able to set and achieve goals in a more efficient way</a:t>
            </a:r>
            <a:endParaRPr lang="en-CA" dirty="0"/>
          </a:p>
          <a:p>
            <a:pPr lvl="1"/>
            <a:r>
              <a:rPr lang="en-US" dirty="0"/>
              <a:t>You will be able to present yourself in a more professional way</a:t>
            </a:r>
            <a:endParaRPr lang="en-CA" dirty="0"/>
          </a:p>
          <a:p>
            <a:pPr lvl="1"/>
            <a:r>
              <a:rPr lang="en-US" dirty="0"/>
              <a:t>You will have more time to be flexible and creative</a:t>
            </a:r>
            <a:endParaRPr lang="en-CA" dirty="0"/>
          </a:p>
          <a:p>
            <a:pPr lvl="1"/>
            <a:r>
              <a:rPr lang="en-US" dirty="0"/>
              <a:t>You will be able to plan and prioritize your tasks and activities</a:t>
            </a:r>
            <a:endParaRPr lang="en-CA" dirty="0"/>
          </a:p>
          <a:p>
            <a:pPr lvl="1"/>
            <a:r>
              <a:rPr lang="en-US" dirty="0"/>
              <a:t>You will have more free time and less wasted time</a:t>
            </a:r>
            <a:endParaRPr lang="en-CA" dirty="0"/>
          </a:p>
          <a:p>
            <a:pPr lvl="1"/>
            <a:r>
              <a:rPr lang="en-US" dirty="0"/>
              <a:t>You will reduce clutter at home and at work, less clutter will help you decrease your stress</a:t>
            </a:r>
            <a:endParaRPr lang="en-CA" dirty="0"/>
          </a:p>
          <a:p>
            <a:endParaRPr lang="en-CA" sz="2000" dirty="0"/>
          </a:p>
        </p:txBody>
      </p:sp>
    </p:spTree>
    <p:extLst>
      <p:ext uri="{BB962C8B-B14F-4D97-AF65-F5344CB8AC3E}">
        <p14:creationId xmlns:p14="http://schemas.microsoft.com/office/powerpoint/2010/main" val="10574108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9315" y="1872343"/>
            <a:ext cx="8915400" cy="4408868"/>
          </a:xfrm>
        </p:spPr>
        <p:txBody>
          <a:bodyPr>
            <a:normAutofit/>
          </a:bodyPr>
          <a:lstStyle/>
          <a:p>
            <a:pPr marL="0" indent="0" algn="ctr">
              <a:buNone/>
            </a:pPr>
            <a:r>
              <a:rPr lang="en-CA" sz="4800" dirty="0" smtClean="0"/>
              <a:t>Questions?</a:t>
            </a:r>
            <a:endParaRPr lang="en-CA" sz="4800" dirty="0"/>
          </a:p>
        </p:txBody>
      </p:sp>
    </p:spTree>
    <p:extLst>
      <p:ext uri="{BB962C8B-B14F-4D97-AF65-F5344CB8AC3E}">
        <p14:creationId xmlns:p14="http://schemas.microsoft.com/office/powerpoint/2010/main" val="311959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Stress</a:t>
            </a:r>
            <a:endParaRPr lang="en-CA" dirty="0"/>
          </a:p>
        </p:txBody>
      </p:sp>
      <p:sp>
        <p:nvSpPr>
          <p:cNvPr id="3" name="Content Placeholder 2"/>
          <p:cNvSpPr>
            <a:spLocks noGrp="1"/>
          </p:cNvSpPr>
          <p:nvPr>
            <p:ph idx="1"/>
          </p:nvPr>
        </p:nvSpPr>
        <p:spPr/>
        <p:txBody>
          <a:bodyPr/>
          <a:lstStyle/>
          <a:p>
            <a:r>
              <a:rPr lang="en-CA" dirty="0"/>
              <a:t>Stress is a state of mental or emotional strain or tension resulting from adverse or very demanding circumstances. </a:t>
            </a:r>
          </a:p>
          <a:p>
            <a:endParaRPr lang="en-CA" dirty="0"/>
          </a:p>
        </p:txBody>
      </p:sp>
    </p:spTree>
    <p:extLst>
      <p:ext uri="{BB962C8B-B14F-4D97-AF65-F5344CB8AC3E}">
        <p14:creationId xmlns:p14="http://schemas.microsoft.com/office/powerpoint/2010/main" val="2879998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Discuss </a:t>
            </a:r>
            <a:endParaRPr lang="en-CA" dirty="0"/>
          </a:p>
        </p:txBody>
      </p:sp>
      <p:sp>
        <p:nvSpPr>
          <p:cNvPr id="3" name="Content Placeholder 2"/>
          <p:cNvSpPr>
            <a:spLocks noGrp="1"/>
          </p:cNvSpPr>
          <p:nvPr>
            <p:ph idx="1"/>
          </p:nvPr>
        </p:nvSpPr>
        <p:spPr/>
        <p:txBody>
          <a:bodyPr/>
          <a:lstStyle/>
          <a:p>
            <a:r>
              <a:rPr lang="en-CA" dirty="0"/>
              <a:t>Do you currently feel stressed due to lack of time management or organization? </a:t>
            </a:r>
          </a:p>
          <a:p>
            <a:endParaRPr lang="en-CA" dirty="0"/>
          </a:p>
        </p:txBody>
      </p:sp>
      <p:pic>
        <p:nvPicPr>
          <p:cNvPr id="4" name="Picture 3"/>
          <p:cNvPicPr>
            <a:picLocks noChangeAspect="1"/>
          </p:cNvPicPr>
          <p:nvPr/>
        </p:nvPicPr>
        <p:blipFill>
          <a:blip r:embed="rId2"/>
          <a:stretch>
            <a:fillRect/>
          </a:stretch>
        </p:blipFill>
        <p:spPr>
          <a:xfrm>
            <a:off x="2010042" y="624110"/>
            <a:ext cx="579170" cy="585267"/>
          </a:xfrm>
          <a:prstGeom prst="rect">
            <a:avLst/>
          </a:prstGeom>
        </p:spPr>
      </p:pic>
    </p:spTree>
    <p:extLst>
      <p:ext uri="{BB962C8B-B14F-4D97-AF65-F5344CB8AC3E}">
        <p14:creationId xmlns:p14="http://schemas.microsoft.com/office/powerpoint/2010/main" val="2465101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a:t>
            </a:r>
            <a:endParaRPr lang="en-CA" dirty="0"/>
          </a:p>
        </p:txBody>
      </p:sp>
      <p:sp>
        <p:nvSpPr>
          <p:cNvPr id="3" name="Content Placeholder 2"/>
          <p:cNvSpPr>
            <a:spLocks noGrp="1"/>
          </p:cNvSpPr>
          <p:nvPr>
            <p:ph idx="1"/>
          </p:nvPr>
        </p:nvSpPr>
        <p:spPr/>
        <p:txBody>
          <a:bodyPr/>
          <a:lstStyle/>
          <a:p>
            <a:r>
              <a:rPr lang="en-CA" dirty="0"/>
              <a:t>Use a search engine to search for an online stress test and complete the test.  </a:t>
            </a:r>
          </a:p>
          <a:p>
            <a:pPr marL="0" indent="0">
              <a:buNone/>
            </a:pPr>
            <a:endParaRPr lang="en-CA" dirty="0"/>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481907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Discuss </a:t>
            </a:r>
            <a:endParaRPr lang="en-CA" dirty="0"/>
          </a:p>
        </p:txBody>
      </p:sp>
      <p:sp>
        <p:nvSpPr>
          <p:cNvPr id="3" name="Content Placeholder 2"/>
          <p:cNvSpPr>
            <a:spLocks noGrp="1"/>
          </p:cNvSpPr>
          <p:nvPr>
            <p:ph idx="1"/>
          </p:nvPr>
        </p:nvSpPr>
        <p:spPr/>
        <p:txBody>
          <a:bodyPr/>
          <a:lstStyle/>
          <a:p>
            <a:r>
              <a:rPr lang="en-CA" dirty="0"/>
              <a:t>What are some things we can do to reduce stress in our lives? </a:t>
            </a:r>
          </a:p>
          <a:p>
            <a:endParaRPr lang="en-CA" dirty="0"/>
          </a:p>
        </p:txBody>
      </p:sp>
      <p:pic>
        <p:nvPicPr>
          <p:cNvPr id="4" name="Picture 3"/>
          <p:cNvPicPr>
            <a:picLocks noChangeAspect="1"/>
          </p:cNvPicPr>
          <p:nvPr/>
        </p:nvPicPr>
        <p:blipFill>
          <a:blip r:embed="rId2"/>
          <a:stretch>
            <a:fillRect/>
          </a:stretch>
        </p:blipFill>
        <p:spPr>
          <a:xfrm>
            <a:off x="1717740" y="624110"/>
            <a:ext cx="579170" cy="579170"/>
          </a:xfrm>
          <a:prstGeom prst="rect">
            <a:avLst/>
          </a:prstGeom>
        </p:spPr>
      </p:pic>
    </p:spTree>
    <p:extLst>
      <p:ext uri="{BB962C8B-B14F-4D97-AF65-F5344CB8AC3E}">
        <p14:creationId xmlns:p14="http://schemas.microsoft.com/office/powerpoint/2010/main" val="3197413488"/>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200</TotalTime>
  <Words>2099</Words>
  <Application>Microsoft Office PowerPoint</Application>
  <PresentationFormat>Widescreen</PresentationFormat>
  <Paragraphs>265</Paragraphs>
  <Slides>50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Calibri</vt:lpstr>
      <vt:lpstr>Century Gothic</vt:lpstr>
      <vt:lpstr>Times New Roman</vt:lpstr>
      <vt:lpstr>Wingdings 3</vt:lpstr>
      <vt:lpstr>Wisp</vt:lpstr>
      <vt:lpstr>Get Set for  Budgeting, Organization &amp; Time Management   </vt:lpstr>
      <vt:lpstr>Session 8</vt:lpstr>
      <vt:lpstr>Time Management </vt:lpstr>
      <vt:lpstr>Time Management </vt:lpstr>
      <vt:lpstr>Time Management </vt:lpstr>
      <vt:lpstr>Stress</vt:lpstr>
      <vt:lpstr>Discuss </vt:lpstr>
      <vt:lpstr>Activity </vt:lpstr>
      <vt:lpstr>Discuss </vt:lpstr>
      <vt:lpstr>Time Management </vt:lpstr>
      <vt:lpstr>Calendars </vt:lpstr>
      <vt:lpstr>To-Do Lists </vt:lpstr>
      <vt:lpstr>Schedules </vt:lpstr>
      <vt:lpstr>Activity</vt:lpstr>
      <vt:lpstr>The 24-Hour Clock </vt:lpstr>
      <vt:lpstr>PowerPoint Presentation</vt:lpstr>
      <vt:lpstr>The 24-Hour Clock</vt:lpstr>
      <vt:lpstr>Activity </vt:lpstr>
      <vt:lpstr>Time Management Skills</vt:lpstr>
      <vt:lpstr>Time Management Skills</vt:lpstr>
      <vt:lpstr>Time Management Skills</vt:lpstr>
      <vt:lpstr>Activity </vt:lpstr>
      <vt:lpstr>Calendars / Schedules</vt:lpstr>
      <vt:lpstr>Calendars / Schedules</vt:lpstr>
      <vt:lpstr>Calendars / Schedules</vt:lpstr>
      <vt:lpstr>Calendars / Schedules</vt:lpstr>
      <vt:lpstr>Calendars / Schedules</vt:lpstr>
      <vt:lpstr>Calendars / Schedules</vt:lpstr>
      <vt:lpstr>Scenario Practice </vt:lpstr>
      <vt:lpstr>Scenario Practice </vt:lpstr>
      <vt:lpstr>Online Calendars </vt:lpstr>
      <vt:lpstr>Online Calendars </vt:lpstr>
      <vt:lpstr>Google Calendars </vt:lpstr>
      <vt:lpstr>Google Calendars </vt:lpstr>
      <vt:lpstr>Google Calendars </vt:lpstr>
      <vt:lpstr>Google Calendars </vt:lpstr>
      <vt:lpstr>Google Calendars </vt:lpstr>
      <vt:lpstr>Google Calendars </vt:lpstr>
      <vt:lpstr>Google Calendars </vt:lpstr>
      <vt:lpstr>MS Office Calendar </vt:lpstr>
      <vt:lpstr>MS Office Calendar </vt:lpstr>
      <vt:lpstr>MS Office Calendar </vt:lpstr>
      <vt:lpstr>MS Office Calendar </vt:lpstr>
      <vt:lpstr>MS Office Calendar </vt:lpstr>
      <vt:lpstr>MS Office Calendar </vt:lpstr>
      <vt:lpstr>Activity </vt:lpstr>
      <vt:lpstr>Milestone 28</vt:lpstr>
      <vt:lpstr>Milestone 28</vt:lpstr>
      <vt:lpstr>Milestone 28</vt:lpstr>
      <vt:lpstr>PowerPoint Presentation</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Kari Dumesnil</cp:lastModifiedBy>
  <cp:revision>53</cp:revision>
  <dcterms:created xsi:type="dcterms:W3CDTF">2023-02-01T18:40:23Z</dcterms:created>
  <dcterms:modified xsi:type="dcterms:W3CDTF">2023-03-02T00:09:52Z</dcterms:modified>
</cp:coreProperties>
</file>