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462" r:id="rId5"/>
    <p:sldId id="463" r:id="rId6"/>
    <p:sldId id="293" r:id="rId7"/>
    <p:sldId id="411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294" r:id="rId17"/>
    <p:sldId id="472" r:id="rId18"/>
    <p:sldId id="473" r:id="rId19"/>
    <p:sldId id="474" r:id="rId20"/>
    <p:sldId id="475" r:id="rId21"/>
    <p:sldId id="274" r:id="rId22"/>
    <p:sldId id="315" r:id="rId23"/>
    <p:sldId id="476" r:id="rId24"/>
    <p:sldId id="461" r:id="rId25"/>
    <p:sldId id="28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</a:t>
            </a:r>
            <a:r>
              <a:rPr lang="en-CA" sz="2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 smtClean="0"/>
              <a:t>Example: 	</a:t>
            </a:r>
            <a:r>
              <a:rPr lang="en-CA" dirty="0"/>
              <a:t>He thinks he can save $120 in time for the party. </a:t>
            </a:r>
            <a:endParaRPr lang="en-CA" dirty="0" smtClean="0"/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		He </a:t>
            </a:r>
            <a:r>
              <a:rPr lang="en-CA" dirty="0"/>
              <a:t>breaks his budget down as </a:t>
            </a:r>
            <a:r>
              <a:rPr lang="en-CA" dirty="0" smtClean="0"/>
              <a:t>follows….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806297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Gift: $50</a:t>
            </a:r>
          </a:p>
          <a:p>
            <a:r>
              <a:rPr lang="en-CA" dirty="0" smtClean="0"/>
              <a:t>Piñata</a:t>
            </a:r>
            <a:r>
              <a:rPr lang="en-CA" dirty="0"/>
              <a:t>: $20</a:t>
            </a:r>
          </a:p>
          <a:p>
            <a:r>
              <a:rPr lang="en-CA" dirty="0" smtClean="0"/>
              <a:t>Pizza</a:t>
            </a:r>
            <a:r>
              <a:rPr lang="en-CA" dirty="0"/>
              <a:t>: $20</a:t>
            </a:r>
          </a:p>
          <a:p>
            <a:r>
              <a:rPr lang="en-CA" dirty="0" smtClean="0"/>
              <a:t>Punch</a:t>
            </a:r>
            <a:r>
              <a:rPr lang="en-CA" dirty="0"/>
              <a:t>: $5</a:t>
            </a:r>
          </a:p>
          <a:p>
            <a:r>
              <a:rPr lang="en-CA" dirty="0" smtClean="0"/>
              <a:t>Decorations</a:t>
            </a:r>
            <a:r>
              <a:rPr lang="en-CA" dirty="0"/>
              <a:t>: $10</a:t>
            </a:r>
          </a:p>
          <a:p>
            <a:r>
              <a:rPr lang="en-CA" dirty="0" smtClean="0"/>
              <a:t>Pin </a:t>
            </a:r>
            <a:r>
              <a:rPr lang="en-CA" dirty="0"/>
              <a:t>the tail on the donkey game: $5</a:t>
            </a:r>
          </a:p>
          <a:p>
            <a:r>
              <a:rPr lang="en-CA" dirty="0" smtClean="0"/>
              <a:t>Cake</a:t>
            </a:r>
            <a:r>
              <a:rPr lang="en-CA" dirty="0"/>
              <a:t>: $10</a:t>
            </a:r>
          </a:p>
          <a:p>
            <a:pPr marL="0" indent="0">
              <a:buNone/>
            </a:pP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338835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 smtClean="0"/>
              <a:t>Example: 	</a:t>
            </a:r>
            <a:r>
              <a:rPr lang="en-CA" dirty="0" smtClean="0"/>
              <a:t>Tyler</a:t>
            </a:r>
            <a:r>
              <a:rPr lang="en-CA" dirty="0" smtClean="0"/>
              <a:t> </a:t>
            </a:r>
            <a:r>
              <a:rPr lang="en-CA" dirty="0"/>
              <a:t>knew his budget would be tight, so decided to </a:t>
            </a:r>
            <a:r>
              <a:rPr lang="en-CA" dirty="0" smtClean="0"/>
              <a:t>lower 				his cake </a:t>
            </a:r>
            <a:r>
              <a:rPr lang="en-CA" dirty="0"/>
              <a:t>budget </a:t>
            </a:r>
            <a:r>
              <a:rPr lang="en-CA" dirty="0" smtClean="0"/>
              <a:t>and </a:t>
            </a:r>
            <a:r>
              <a:rPr lang="en-CA" dirty="0"/>
              <a:t>make the cake. 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918581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 smtClean="0"/>
              <a:t>Example: 	</a:t>
            </a:r>
            <a:r>
              <a:rPr lang="en-CA" dirty="0"/>
              <a:t>Tyler will now have to adjust his regular budget for 4 months </a:t>
            </a:r>
            <a:r>
              <a:rPr lang="en-CA" dirty="0" smtClean="0"/>
              <a:t>			to </a:t>
            </a:r>
            <a:r>
              <a:rPr lang="en-CA" dirty="0"/>
              <a:t>make sure he saves an extra $30 each month to have </a:t>
            </a:r>
            <a:r>
              <a:rPr lang="en-CA" dirty="0" smtClean="0"/>
              <a:t>				enough </a:t>
            </a:r>
            <a:r>
              <a:rPr lang="en-CA" dirty="0"/>
              <a:t>money to cover the cost of the party. </a:t>
            </a:r>
            <a:endParaRPr lang="en-CA" dirty="0" smtClean="0"/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CA" dirty="0" smtClean="0"/>
              <a:t>		He </a:t>
            </a:r>
            <a:r>
              <a:rPr lang="en-CA" dirty="0"/>
              <a:t>may have to sacrifice a “want” for a few months until he </a:t>
            </a:r>
            <a:r>
              <a:rPr lang="en-CA" dirty="0" smtClean="0"/>
              <a:t>			has </a:t>
            </a:r>
            <a:r>
              <a:rPr lang="en-CA" dirty="0"/>
              <a:t>saved the $120. 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3043071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It is a good idea to include an expense on your monthly budget called “holidays and special events.” </a:t>
            </a:r>
          </a:p>
        </p:txBody>
      </p:sp>
    </p:spTree>
    <p:extLst>
      <p:ext uri="{BB962C8B-B14F-4D97-AF65-F5344CB8AC3E}">
        <p14:creationId xmlns:p14="http://schemas.microsoft.com/office/powerpoint/2010/main" val="360175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 should</a:t>
            </a:r>
            <a:r>
              <a:rPr lang="en-CA" dirty="0" smtClean="0"/>
              <a:t> </a:t>
            </a:r>
            <a:r>
              <a:rPr lang="en-CA" dirty="0"/>
              <a:t>transfer money into a savings account for special events every month like it is a regular expense. </a:t>
            </a:r>
            <a:endParaRPr lang="en-CA" dirty="0" smtClean="0"/>
          </a:p>
          <a:p>
            <a:r>
              <a:rPr lang="en-CA" dirty="0" smtClean="0"/>
              <a:t>When </a:t>
            </a:r>
            <a:r>
              <a:rPr lang="en-CA" dirty="0"/>
              <a:t>special events come up, </a:t>
            </a:r>
            <a:r>
              <a:rPr lang="en-CA"/>
              <a:t>you </a:t>
            </a:r>
            <a:r>
              <a:rPr lang="en-CA" smtClean="0"/>
              <a:t>will</a:t>
            </a:r>
            <a:r>
              <a:rPr lang="en-CA" smtClean="0"/>
              <a:t> </a:t>
            </a:r>
            <a:r>
              <a:rPr lang="en-CA"/>
              <a:t>have </a:t>
            </a:r>
            <a:r>
              <a:rPr lang="en-CA" smtClean="0"/>
              <a:t>extra </a:t>
            </a:r>
            <a:r>
              <a:rPr lang="en-CA" dirty="0"/>
              <a:t>funds to cover the extra costs. </a:t>
            </a:r>
          </a:p>
        </p:txBody>
      </p:sp>
    </p:spTree>
    <p:extLst>
      <p:ext uri="{BB962C8B-B14F-4D97-AF65-F5344CB8AC3E}">
        <p14:creationId xmlns:p14="http://schemas.microsoft.com/office/powerpoint/2010/main" val="3941104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Choose a holiday or special event that you usually spend extra money on. </a:t>
            </a:r>
            <a:endParaRPr lang="en-CA" dirty="0" smtClean="0"/>
          </a:p>
          <a:p>
            <a:r>
              <a:rPr lang="en-CA" dirty="0" smtClean="0"/>
              <a:t>Complete </a:t>
            </a:r>
            <a:r>
              <a:rPr lang="en-CA" dirty="0"/>
              <a:t>the special event budget </a:t>
            </a:r>
            <a:r>
              <a:rPr lang="en-CA" dirty="0" smtClean="0"/>
              <a:t>on page 53 in your workbook. 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Cutting Costs of Holidays &amp; Special 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Any holiday or special event can become costly. </a:t>
            </a:r>
            <a:endParaRPr lang="en-CA" dirty="0" smtClean="0"/>
          </a:p>
          <a:p>
            <a:r>
              <a:rPr lang="en-CA" dirty="0" smtClean="0"/>
              <a:t>There </a:t>
            </a:r>
            <a:r>
              <a:rPr lang="en-CA" dirty="0"/>
              <a:t>are many ways we can cut costs involved with a special event.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941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Review the chart on the following </a:t>
            </a:r>
            <a:r>
              <a:rPr lang="en-CA" dirty="0" smtClean="0"/>
              <a:t>slide and page 54 in your workbook </a:t>
            </a:r>
            <a:r>
              <a:rPr lang="en-CA" dirty="0"/>
              <a:t>for cost saving tips for each special event or holiday expense category.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331" y="624110"/>
            <a:ext cx="560881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352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424273"/>
              </p:ext>
            </p:extLst>
          </p:nvPr>
        </p:nvGraphicFramePr>
        <p:xfrm>
          <a:off x="2703411" y="350085"/>
          <a:ext cx="6819412" cy="5780004"/>
        </p:xfrm>
        <a:graphic>
          <a:graphicData uri="http://schemas.openxmlformats.org/drawingml/2006/table">
            <a:tbl>
              <a:tblPr firstRow="1" firstCol="1" bandRow="1"/>
              <a:tblGrid>
                <a:gridCol w="1857652">
                  <a:extLst>
                    <a:ext uri="{9D8B030D-6E8A-4147-A177-3AD203B41FA5}">
                      <a16:colId xmlns:a16="http://schemas.microsoft.com/office/drawing/2014/main" val="2845161501"/>
                    </a:ext>
                  </a:extLst>
                </a:gridCol>
                <a:gridCol w="4961760">
                  <a:extLst>
                    <a:ext uri="{9D8B030D-6E8A-4147-A177-3AD203B41FA5}">
                      <a16:colId xmlns:a16="http://schemas.microsoft.com/office/drawing/2014/main" val="1955654138"/>
                    </a:ext>
                  </a:extLst>
                </a:gridCol>
              </a:tblGrid>
              <a:tr h="17168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Gifts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 with friends and family to do something together instead of exchanging gifts. Although it is nice to give gifts, taking part in an activity together allows you to make a memory and spend time together instead of purchasing something that may eventually go to waste.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gifts. DIY (do-it-yourself) projects are very popular today. Give handmade gifts to spend less.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088569"/>
                  </a:ext>
                </a:extLst>
              </a:tr>
              <a:tr h="18058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Food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Try not to buy pre-made food. These items tend to cost more money. For example, cut up fruit and serve on a platter of your own instead of purchasing a pre-made fruit tray.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the grocery shopping savings tips from session 4 to save money. For example, use coupons to purchase supplies, or use rewards program points you have saved to pay for supplies.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136192"/>
                  </a:ext>
                </a:extLst>
              </a:tr>
              <a:tr h="897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games and activities that do not cost money.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DIY games or activities.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Have your event at a free community location such as a park or splash pad.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703882"/>
                  </a:ext>
                </a:extLst>
              </a:tr>
              <a:tr h="897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Decorations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your own decorations.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Take a minimalist approach to decorating.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Reuse decorations for various events.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Trade/share decorations with friends and family.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03244"/>
                  </a:ext>
                </a:extLst>
              </a:tr>
              <a:tr h="4428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Donations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Instead of making a financial donation, volunteer your time to an organization or event. 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472" marR="54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6733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</a:t>
            </a:r>
            <a:r>
              <a:rPr lang="en-CA" dirty="0"/>
              <a:t>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5000"/>
            <a:ext cx="8915400" cy="4006222"/>
          </a:xfrm>
        </p:spPr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892439"/>
              </p:ext>
            </p:extLst>
          </p:nvPr>
        </p:nvGraphicFramePr>
        <p:xfrm>
          <a:off x="2589212" y="2484918"/>
          <a:ext cx="7939451" cy="4174744"/>
        </p:xfrm>
        <a:graphic>
          <a:graphicData uri="http://schemas.openxmlformats.org/drawingml/2006/table">
            <a:tbl>
              <a:tblPr firstRow="1" firstCol="1" bandRow="1"/>
              <a:tblGrid>
                <a:gridCol w="1723752">
                  <a:extLst>
                    <a:ext uri="{9D8B030D-6E8A-4147-A177-3AD203B41FA5}">
                      <a16:colId xmlns:a16="http://schemas.microsoft.com/office/drawing/2014/main" val="302183770"/>
                    </a:ext>
                  </a:extLst>
                </a:gridCol>
                <a:gridCol w="6215699">
                  <a:extLst>
                    <a:ext uri="{9D8B030D-6E8A-4147-A177-3AD203B41FA5}">
                      <a16:colId xmlns:a16="http://schemas.microsoft.com/office/drawing/2014/main" val="956853713"/>
                    </a:ext>
                  </a:extLst>
                </a:gridCol>
              </a:tblGrid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your budgets to accommodate different seasons.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694763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as a group to create a DIY booklet for seasonal activities on a low budget.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8205933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planning and discussing seasonal saving practices.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971029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brainstorm ideas for celebrating holidays and events on a budget.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3608981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researching community financial resources.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655195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basic calculations to understand savings and financial planning.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3141995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seasonal planning and budgeting as well as community resources.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702446"/>
                  </a:ext>
                </a:extLst>
              </a:tr>
              <a:tr h="4780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and plans for a seasonal budgeting to stay organized.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91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DIY Projects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Do-it-yourself or DIY projects have become very popular today.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is a good way to save money when planning and preparing for special events.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more you can make yourself, the more money you can save.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3324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are some DIY projects you have done or can do to save money when planning a special event or celebration?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Choose a project that can be done to save money when planning a special event or celebration. </a:t>
            </a:r>
            <a:endParaRPr lang="en-CA" dirty="0" smtClean="0"/>
          </a:p>
          <a:p>
            <a:r>
              <a:rPr lang="en-CA" dirty="0" smtClean="0"/>
              <a:t>Create </a:t>
            </a:r>
            <a:r>
              <a:rPr lang="en-CA" dirty="0"/>
              <a:t>a DIY information sheet about the project and instructions for completing it. </a:t>
            </a:r>
            <a:endParaRPr lang="en-CA" dirty="0" smtClean="0"/>
          </a:p>
          <a:p>
            <a:r>
              <a:rPr lang="en-CA" dirty="0" smtClean="0"/>
              <a:t>Each </a:t>
            </a:r>
            <a:r>
              <a:rPr lang="en-CA" dirty="0"/>
              <a:t>group member will share their information sheet. </a:t>
            </a:r>
            <a:endParaRPr lang="en-CA" dirty="0" smtClean="0"/>
          </a:p>
          <a:p>
            <a:r>
              <a:rPr lang="en-CA" dirty="0" smtClean="0"/>
              <a:t>Your </a:t>
            </a:r>
            <a:r>
              <a:rPr lang="en-CA" dirty="0"/>
              <a:t>facilitator will create a booklet of information sheets for everyone to take home.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Financial Resources in Your Community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Sometimes, even when following a budget you may need help. </a:t>
            </a:r>
            <a:endParaRPr lang="en-CA" dirty="0" smtClean="0"/>
          </a:p>
          <a:p>
            <a:r>
              <a:rPr lang="en-CA" dirty="0" smtClean="0"/>
              <a:t>There </a:t>
            </a:r>
            <a:r>
              <a:rPr lang="en-CA" dirty="0"/>
              <a:t>are resources in your community to help with:</a:t>
            </a:r>
          </a:p>
          <a:p>
            <a:pPr lvl="1"/>
            <a:r>
              <a:rPr lang="en-US" dirty="0"/>
              <a:t>Food security</a:t>
            </a:r>
            <a:endParaRPr lang="en-CA" dirty="0"/>
          </a:p>
          <a:p>
            <a:pPr lvl="1"/>
            <a:r>
              <a:rPr lang="en-US" dirty="0"/>
              <a:t>Shelter and rent assistance </a:t>
            </a:r>
            <a:endParaRPr lang="en-CA" dirty="0"/>
          </a:p>
          <a:p>
            <a:pPr lvl="1"/>
            <a:r>
              <a:rPr lang="en-US" dirty="0"/>
              <a:t>Health care costs</a:t>
            </a:r>
            <a:endParaRPr lang="en-CA" dirty="0"/>
          </a:p>
          <a:p>
            <a:pPr lvl="1"/>
            <a:r>
              <a:rPr lang="en-US" dirty="0"/>
              <a:t>Legal fees</a:t>
            </a:r>
            <a:endParaRPr lang="en-CA" dirty="0"/>
          </a:p>
          <a:p>
            <a:pPr lvl="1"/>
            <a:r>
              <a:rPr lang="en-US" dirty="0"/>
              <a:t>Extra-curricular activity costs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1180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computer to research financial resources in your community. </a:t>
            </a:r>
            <a:endParaRPr lang="en-CA" dirty="0" smtClean="0"/>
          </a:p>
          <a:p>
            <a:r>
              <a:rPr lang="en-CA" dirty="0" smtClean="0"/>
              <a:t>Complete </a:t>
            </a:r>
            <a:r>
              <a:rPr lang="en-CA" dirty="0"/>
              <a:t>the chart </a:t>
            </a:r>
            <a:r>
              <a:rPr lang="en-CA" dirty="0" smtClean="0"/>
              <a:t>on page 55 in your workbook </a:t>
            </a:r>
            <a:r>
              <a:rPr lang="en-CA" dirty="0"/>
              <a:t>with your findings.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Seasonal budgeting is when you make a financial plan to prepare for specific holidays or events that occur during specific </a:t>
            </a:r>
            <a:r>
              <a:rPr lang="en-CA" dirty="0" smtClean="0"/>
              <a:t>seasons.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Some holidays and events that you may need extra money for might include:</a:t>
            </a:r>
          </a:p>
          <a:p>
            <a:pPr lvl="1"/>
            <a:r>
              <a:rPr lang="en-US" dirty="0"/>
              <a:t>Travel</a:t>
            </a:r>
            <a:endParaRPr lang="en-CA" dirty="0"/>
          </a:p>
          <a:p>
            <a:pPr lvl="1"/>
            <a:r>
              <a:rPr lang="en-US" dirty="0"/>
              <a:t>Back to school</a:t>
            </a:r>
            <a:endParaRPr lang="en-CA" dirty="0"/>
          </a:p>
          <a:p>
            <a:pPr lvl="1"/>
            <a:r>
              <a:rPr lang="en-US" dirty="0"/>
              <a:t>Halloween</a:t>
            </a:r>
            <a:endParaRPr lang="en-CA" dirty="0"/>
          </a:p>
          <a:p>
            <a:pPr lvl="1"/>
            <a:r>
              <a:rPr lang="en-US" dirty="0"/>
              <a:t>Thanksgiving</a:t>
            </a:r>
            <a:endParaRPr lang="en-CA" dirty="0"/>
          </a:p>
          <a:p>
            <a:pPr lvl="1"/>
            <a:r>
              <a:rPr lang="en-US" dirty="0"/>
              <a:t>Birthdays</a:t>
            </a:r>
            <a:endParaRPr lang="en-CA" dirty="0"/>
          </a:p>
          <a:p>
            <a:pPr lvl="1"/>
            <a:r>
              <a:rPr lang="en-US" dirty="0"/>
              <a:t>Christmas</a:t>
            </a:r>
            <a:endParaRPr lang="en-CA" dirty="0"/>
          </a:p>
          <a:p>
            <a:pPr lvl="1"/>
            <a:r>
              <a:rPr lang="en-US" dirty="0"/>
              <a:t>New Years</a:t>
            </a:r>
            <a:endParaRPr lang="en-CA" dirty="0"/>
          </a:p>
          <a:p>
            <a:pPr lvl="1"/>
            <a:r>
              <a:rPr lang="en-US" dirty="0"/>
              <a:t>Summer sports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69592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What events you choose to spend extra money on might not be the same as someone else. </a:t>
            </a:r>
            <a:endParaRPr lang="en-CA" dirty="0" smtClean="0"/>
          </a:p>
          <a:p>
            <a:r>
              <a:rPr lang="en-CA" dirty="0" smtClean="0"/>
              <a:t>Therefore</a:t>
            </a:r>
            <a:r>
              <a:rPr lang="en-CA" dirty="0"/>
              <a:t>, you need to decide which special events or holidays you want to save and plan for.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177028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Can you think of any holidays, events or celebrations not included in the list above that some may need extra money for?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any special event or celebration comes a variety of costs. Some of these costs may include:</a:t>
            </a:r>
          </a:p>
          <a:p>
            <a:pPr lvl="1"/>
            <a:r>
              <a:rPr lang="en-US" dirty="0"/>
              <a:t>Food</a:t>
            </a:r>
            <a:endParaRPr lang="en-CA" dirty="0"/>
          </a:p>
          <a:p>
            <a:pPr lvl="1"/>
            <a:r>
              <a:rPr lang="en-US" dirty="0"/>
              <a:t>Activities</a:t>
            </a:r>
            <a:endParaRPr lang="en-CA" dirty="0"/>
          </a:p>
          <a:p>
            <a:pPr lvl="1"/>
            <a:r>
              <a:rPr lang="en-US" dirty="0"/>
              <a:t>Gifts</a:t>
            </a:r>
            <a:endParaRPr lang="en-CA" dirty="0"/>
          </a:p>
          <a:p>
            <a:pPr lvl="1"/>
            <a:r>
              <a:rPr lang="en-US" dirty="0"/>
              <a:t>Decorations</a:t>
            </a:r>
            <a:endParaRPr lang="en-CA" dirty="0"/>
          </a:p>
          <a:p>
            <a:pPr lvl="1"/>
            <a:r>
              <a:rPr lang="en-US" dirty="0"/>
              <a:t>Donations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3772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you are planning for a special event or celebration, decide how much money you want to spend on that event. </a:t>
            </a:r>
            <a:endParaRPr lang="en-CA" dirty="0" smtClean="0"/>
          </a:p>
          <a:p>
            <a:r>
              <a:rPr lang="en-CA" dirty="0" smtClean="0"/>
              <a:t>Then </a:t>
            </a:r>
            <a:r>
              <a:rPr lang="en-CA" dirty="0"/>
              <a:t>break that amount of money down into categories.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361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Seasonal Budgeting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 smtClean="0"/>
              <a:t>Example: 	</a:t>
            </a:r>
            <a:r>
              <a:rPr lang="en-CA" dirty="0"/>
              <a:t>Tyler is planning a birthday party for his daughter. The party </a:t>
            </a:r>
            <a:r>
              <a:rPr lang="en-CA" dirty="0" smtClean="0"/>
              <a:t>				will </a:t>
            </a:r>
            <a:r>
              <a:rPr lang="en-CA" dirty="0"/>
              <a:t>be in 4 months. He wants to have cake, decorations, a </a:t>
            </a:r>
            <a:r>
              <a:rPr lang="en-CA" dirty="0" smtClean="0"/>
              <a:t>				piñata</a:t>
            </a:r>
            <a:r>
              <a:rPr lang="en-CA" dirty="0"/>
              <a:t>, pin the tail on the donkey, pizza and punch. He will </a:t>
            </a:r>
            <a:r>
              <a:rPr lang="en-CA" dirty="0" smtClean="0"/>
              <a:t>				also </a:t>
            </a:r>
            <a:r>
              <a:rPr lang="en-CA" dirty="0"/>
              <a:t>buy her a gift. 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57344076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172</TotalTime>
  <Words>1117</Words>
  <Application>Microsoft Office PowerPoint</Application>
  <PresentationFormat>Widescreen</PresentationFormat>
  <Paragraphs>118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Symbol</vt:lpstr>
      <vt:lpstr>Times New Roman</vt:lpstr>
      <vt:lpstr>Wingdings 3</vt:lpstr>
      <vt:lpstr>Wisp</vt:lpstr>
      <vt:lpstr>Get Set for  Budgeting, Organization &amp; Time Management   </vt:lpstr>
      <vt:lpstr>Session 6</vt:lpstr>
      <vt:lpstr>Seasonal Budgeting </vt:lpstr>
      <vt:lpstr>Seasonal Budgeting </vt:lpstr>
      <vt:lpstr>Seasonal Budgeting </vt:lpstr>
      <vt:lpstr>Discuss </vt:lpstr>
      <vt:lpstr>Seasonal Budgeting </vt:lpstr>
      <vt:lpstr>Seasonal Budgeting </vt:lpstr>
      <vt:lpstr>Seasonal Budgeting </vt:lpstr>
      <vt:lpstr>Seasonal Budgeting </vt:lpstr>
      <vt:lpstr>Seasonal Budgeting </vt:lpstr>
      <vt:lpstr>Seasonal Budgeting </vt:lpstr>
      <vt:lpstr>Seasonal Budgeting </vt:lpstr>
      <vt:lpstr>Seasonal Budgeting </vt:lpstr>
      <vt:lpstr>Seasonal Budgeting </vt:lpstr>
      <vt:lpstr>Activity </vt:lpstr>
      <vt:lpstr>Cutting Costs of Holidays &amp; Special Events</vt:lpstr>
      <vt:lpstr>Review</vt:lpstr>
      <vt:lpstr>PowerPoint Presentation</vt:lpstr>
      <vt:lpstr>DIY Projects </vt:lpstr>
      <vt:lpstr>Discuss </vt:lpstr>
      <vt:lpstr>Activity</vt:lpstr>
      <vt:lpstr>Financial Resources in Your Community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48</cp:revision>
  <dcterms:created xsi:type="dcterms:W3CDTF">2023-02-01T18:40:23Z</dcterms:created>
  <dcterms:modified xsi:type="dcterms:W3CDTF">2023-03-02T00:07:38Z</dcterms:modified>
</cp:coreProperties>
</file>